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charts/chart17.xml" ContentType="application/vnd.openxmlformats-officedocument.drawingml.char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charts/chart16.xml" ContentType="application/vnd.openxmlformats-officedocument.drawingml.char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407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338" r:id="rId19"/>
    <p:sldId id="375" r:id="rId20"/>
    <p:sldId id="423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19" r:id="rId30"/>
    <p:sldId id="42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39" r:id="rId45"/>
    <p:sldId id="398" r:id="rId46"/>
    <p:sldId id="399" r:id="rId47"/>
    <p:sldId id="400" r:id="rId48"/>
    <p:sldId id="401" r:id="rId49"/>
    <p:sldId id="402" r:id="rId50"/>
    <p:sldId id="340" r:id="rId51"/>
    <p:sldId id="403" r:id="rId52"/>
    <p:sldId id="343" r:id="rId53"/>
    <p:sldId id="404" r:id="rId54"/>
    <p:sldId id="405" r:id="rId55"/>
    <p:sldId id="406" r:id="rId56"/>
    <p:sldId id="348" r:id="rId57"/>
    <p:sldId id="425" r:id="rId58"/>
    <p:sldId id="426" r:id="rId59"/>
    <p:sldId id="427" r:id="rId60"/>
    <p:sldId id="428" r:id="rId61"/>
    <p:sldId id="431" r:id="rId62"/>
    <p:sldId id="430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37CBFF"/>
    <a:srgbClr val="CCECFF"/>
    <a:srgbClr val="05FB1C"/>
    <a:srgbClr val="FF6699"/>
    <a:srgbClr val="99FF99"/>
    <a:srgbClr val="F6B86E"/>
    <a:srgbClr val="FF99FF"/>
    <a:srgbClr val="FF0000"/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1" autoAdjust="0"/>
    <p:restoredTop sz="94643" autoAdjust="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1;&#1072;&#1088;&#1080;&#1089;&#1072;%20&#1042;.%20&#1047;&#1086;&#1083;&#1086;&#1090;&#1086;&#1088;&#1077;&#1074;&#1072;\Desktop\&#1088;&#1080;&#1089;.1,4.xls" TargetMode="External"/><Relationship Id="rId1" Type="http://schemas.openxmlformats.org/officeDocument/2006/relationships/image" Target="../media/image3.jpeg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&#1051;&#1102;&#1076;&#1084;&#1080;&#1083;&#1072;%20&#1055;.%20&#1050;&#1086;&#1089;&#1086;&#1074;&#1072;.UFEP\Desktop\&#1055;&#1091;&#1073;&#1083;&#1080;&#1095;&#1085;&#1099;&#1077;%20&#1089;&#1083;&#1091;&#1096;&#1072;&#1085;&#1080;&#1103;%20&#1079;&#1072;%202018%20&#1075;&#1086;&#1076;\&#1051;&#1080;&#1089;&#1090;%20Microsoft%20&#1044;&#1080;&#1072;&#1075;&#1088;.Office%20Excel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_YO\server\&#1054;&#1090;&#1076;&#1077;&#1083;%20&#1041;&#1102;&#1076;&#1078;&#1077;&#1090;&#1085;&#1086;-&#1101;&#1082;&#1086;&#1085;&#1086;&#1084;&#1080;&#1095;&#1077;&#1089;&#1082;&#1080;&#1081;\&#1055;&#1091;&#1073;&#1083;&#1080;&#1095;&#1085;&#1099;&#1077;%20&#1089;&#1083;&#1091;&#1096;&#1072;&#1085;&#1080;&#1103;%20&#1087;&#1086;%20&#1073;&#1102;&#1076;&#1078;&#1077;&#1090;&#1091;\&#1056;&#1072;&#1089;&#1095;&#1077;&#1090;&#1099;%20&#1082;%20&#1089;&#1083;&#1072;&#1081;&#1076;&#1072;&#1084;%202019\&#1050;%20&#1089;&#1083;&#1072;&#1081;&#1076;&#1072;&#1084;%20&#1076;&#1080;&#1072;&#1075;&#1088;&#1072;&#1084;&#1084;&#1099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7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&#1051;&#1102;&#1076;&#1084;&#1080;&#1083;&#1072;%20&#1055;.%20&#1050;&#1086;&#1089;&#1086;&#1074;&#1072;.UFEP\Desktop\&#1055;&#1091;&#1073;&#1083;&#1080;&#1095;&#1085;&#1099;&#1077;%20&#1089;&#1083;&#1091;&#1096;&#1072;&#1085;&#1080;&#1103;%20&#1079;&#1072;%202018%20&#1075;&#1086;&#1076;\&#1051;&#1080;&#1089;&#1090;%20Microsoft%20&#1044;&#1080;&#1072;&#1075;&#1088;.Office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%20&#1055;.%20&#1050;&#1086;&#1089;&#1086;&#1074;&#1072;.UFEP\Desktop\&#1055;&#1091;&#1073;&#1083;&#1080;&#1095;&#1085;&#1099;&#1077;%20&#1089;&#1083;&#1091;&#1096;&#1072;&#1085;&#1080;&#1103;%20&#1079;&#1072;%202018%20&#1075;&#1086;&#1076;\&#1051;&#1080;&#1089;&#1090;%20Microsoft%20&#1044;&#1080;&#1072;&#1075;&#1088;.Office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%20&#1055;.%20&#1050;&#1086;&#1089;&#1086;&#1074;&#1072;.UFEP\Desktop\&#1055;&#1091;&#1073;&#1083;&#1080;&#1095;&#1085;&#1099;&#1077;%20&#1089;&#1083;&#1091;&#1096;&#1072;&#1085;&#1080;&#1103;%20&#1079;&#1072;%202018%20&#1075;&#1086;&#1076;\&#1051;&#1080;&#1089;&#1090;%20Microsoft%20&#1044;&#1080;&#1072;&#1075;&#1088;.Office%20Exce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%20&#1057;.%20&#1063;&#1077;&#1088;&#1085;&#1080;&#1082;&#1086;&#1074;&#1072;\Desktop\&#1056;&#1072;&#1073;&#1086;&#1095;&#1072;&#1103;\&#1055;&#1091;&#1073;&#1083;&#1080;&#1095;&#1085;&#1099;&#1077;%20&#1089;&#1083;&#1091;&#1096;&#1072;&#1085;&#1080;&#1103;\&#1055;&#1091;&#1073;&#1083;&#1080;&#1095;&#1085;&#1099;&#1077;%20&#1089;&#1083;&#1091;&#1096;&#1072;&#1085;&#1080;&#1103;%20&#1087;&#1086;%20&#1086;&#1090;&#1095;&#1077;&#1090;&#1091;%20&#1079;&#1072;%202019\&#1051;&#1080;&#1089;&#1090;%20Microsoft%20&#1044;&#1080;&#1072;&#1075;&#1088;.Office%20Exce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%20&#1057;.%20&#1063;&#1077;&#1088;&#1085;&#1080;&#1082;&#1086;&#1074;&#1072;\Desktop\&#1056;&#1072;&#1073;&#1086;&#1095;&#1072;&#1103;\&#1055;&#1091;&#1073;&#1083;&#1080;&#1095;&#1085;&#1099;&#1077;%20&#1089;&#1083;&#1091;&#1096;&#1072;&#1085;&#1080;&#1103;\&#1055;&#1091;&#1073;&#1083;&#1080;&#1095;&#1085;&#1099;&#1077;%20&#1089;&#1083;&#1091;&#1096;&#1072;&#1085;&#1080;&#1103;%20&#1087;&#1086;%20&#1086;&#1090;&#1095;&#1077;&#1090;&#1091;%20&#1079;&#1072;%202019\&#1051;&#1080;&#1089;&#1090;%20Microsoft%20&#1044;&#1080;&#1072;&#1075;&#1088;.Office%20Exce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%20&#1057;.%20&#1063;&#1077;&#1088;&#1085;&#1080;&#1082;&#1086;&#1074;&#1072;\Desktop\&#1056;&#1072;&#1073;&#1086;&#1095;&#1072;&#1103;\&#1055;&#1091;&#1073;&#1083;&#1080;&#1095;&#1085;&#1099;&#1077;%20&#1089;&#1083;&#1091;&#1096;&#1072;&#1085;&#1080;&#1103;\&#1055;&#1091;&#1073;&#1083;&#1080;&#1095;&#1085;&#1099;&#1077;%20&#1089;&#1083;&#1091;&#1096;&#1072;&#1085;&#1080;&#1103;%20&#1087;&#1086;%20&#1086;&#1090;&#1095;&#1077;&#1090;&#1091;%20&#1079;&#1072;%202019\&#1051;&#1080;&#1089;&#1090;%20Microsoft%20&#1044;&#1080;&#1072;&#1075;&#1088;.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.13258828781969534"/>
          <c:w val="1"/>
          <c:h val="0.61703413044214994"/>
        </c:manualLayout>
      </c:layout>
      <c:ofPieChart>
        <c:ofPieType val="pie"/>
        <c:varyColors val="1"/>
        <c:ser>
          <c:idx val="0"/>
          <c:order val="0"/>
          <c:tx>
            <c:strRef>
              <c:f>'рис.4 (2)'!$B$2:$B$4</c:f>
              <c:strCache>
                <c:ptCount val="1"/>
                <c:pt idx="0">
                  <c:v>272 732,00 16 947,00  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explosion val="18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CC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explosion val="31"/>
            <c:spPr>
              <a:solidFill>
                <a:srgbClr val="007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explosion val="20"/>
            <c:spPr>
              <a:solidFill>
                <a:srgbClr val="7030A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5.5687133169389384E-2"/>
                  <c:y val="-5.0691729744305504E-3"/>
                </c:manualLayout>
              </c:layout>
              <c:tx>
                <c:rich>
                  <a:bodyPr/>
                  <a:lstStyle/>
                  <a:p>
                    <a:pPr>
                      <a:defRPr sz="1400" b="1" i="1" u="none" strike="noStrike" baseline="0">
                        <a:solidFill>
                          <a:srgbClr val="000000"/>
                        </a:solidFill>
                        <a:latin typeface="Times New Roman CYR"/>
                        <a:ea typeface="Times New Roman CYR"/>
                        <a:cs typeface="Times New Roman CYR"/>
                      </a:defRPr>
                    </a:pPr>
                    <a:r>
                      <a:rPr lang="ru-RU" dirty="0"/>
                      <a:t>Налоговые доходы
</a:t>
                    </a:r>
                    <a:r>
                      <a:rPr lang="ru-RU" dirty="0" smtClean="0"/>
                      <a:t>16,7%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 w="25400">
                  <a:noFill/>
                </a:ln>
              </c:spPr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0"/>
                  <c:y val="-1.8422457026457829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Неналоговые доходы
</a:t>
                    </a:r>
                    <a:r>
                      <a:rPr lang="ru-RU" sz="1400" dirty="0" smtClean="0"/>
                      <a:t>1,0%</a:t>
                    </a:r>
                    <a:endParaRPr lang="ru-RU" sz="1400" dirty="0"/>
                  </a:p>
                </c:rich>
              </c:tx>
              <c:dLblPos val="bestFit"/>
            </c:dLbl>
            <c:dLbl>
              <c:idx val="2"/>
              <c:layout>
                <c:manualLayout>
                  <c:x val="-0.22318529760523528"/>
                  <c:y val="-0.29864026369572338"/>
                </c:manualLayout>
              </c:layout>
              <c:tx>
                <c:rich>
                  <a:bodyPr/>
                  <a:lstStyle/>
                  <a:p>
                    <a:pPr>
                      <a:defRPr sz="1400" b="1" i="1" u="none" strike="noStrike" baseline="0">
                        <a:solidFill>
                          <a:srgbClr val="000000"/>
                        </a:solidFill>
                        <a:latin typeface="Times New Roman CYR"/>
                        <a:ea typeface="Times New Roman CYR"/>
                        <a:cs typeface="Times New Roman CYR"/>
                      </a:defRPr>
                    </a:pPr>
                    <a:r>
                      <a:rPr lang="ru-RU" sz="1400" dirty="0"/>
                      <a:t>Безвозмездные
</a:t>
                    </a:r>
                    <a:r>
                      <a:rPr lang="ru-RU" sz="1400" dirty="0" smtClean="0"/>
                      <a:t>82,3%</a:t>
                    </a:r>
                    <a:endParaRPr lang="ru-RU" sz="1400" dirty="0"/>
                  </a:p>
                </c:rich>
              </c:tx>
              <c:numFmt formatCode="0.0%" sourceLinked="0"/>
              <c:spPr>
                <a:noFill/>
                <a:ln w="25400">
                  <a:noFill/>
                </a:ln>
              </c:spPr>
              <c:dLblPos val="bestFit"/>
            </c:dLbl>
            <c:dLbl>
              <c:idx val="3"/>
              <c:layout>
                <c:manualLayout>
                  <c:x val="0.10667325783964272"/>
                  <c:y val="-1.7770285901208846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Дотации
</a:t>
                    </a:r>
                    <a:r>
                      <a:rPr lang="ru-RU" b="0" dirty="0" smtClean="0"/>
                      <a:t>18,7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-5.7935755706053152E-2"/>
                  <c:y val="-8.5975914337202267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Целевые безвозмездные поступления                 </a:t>
                    </a:r>
                    <a:r>
                      <a:rPr lang="ru-RU" sz="1200" dirty="0" smtClean="0"/>
                      <a:t>81,3%</a:t>
                    </a:r>
                    <a:endParaRPr lang="ru-RU" sz="1200" dirty="0"/>
                  </a:p>
                </c:rich>
              </c:tx>
              <c:dLblPos val="bestFit"/>
            </c:dLbl>
            <c:dLbl>
              <c:idx val="5"/>
              <c:delete val="1"/>
            </c:dLbl>
            <c:dLbl>
              <c:idx val="6"/>
              <c:layout>
                <c:manualLayout>
                  <c:x val="6.9166224958724917E-2"/>
                  <c:y val="-3.5452218338952991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0,1%</a:t>
                    </a:r>
                  </a:p>
                </c:rich>
              </c:tx>
              <c:dLblPos val="bestFit"/>
            </c:dLbl>
            <c:dLbl>
              <c:idx val="7"/>
              <c:layout>
                <c:manualLayout>
                  <c:x val="-9.9305997197978585E-3"/>
                  <c:y val="-1.0875706945091428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 </a:t>
                    </a:r>
                  </a:p>
                </c:rich>
              </c:tx>
              <c:dLblPos val="bestFit"/>
            </c:dLbl>
            <c:dLbl>
              <c:idx val="8"/>
              <c:layout>
                <c:manualLayout>
                  <c:x val="3.0836826723210604E-2"/>
                  <c:y val="-2.2981181260062451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3%</a:t>
                    </a:r>
                  </a:p>
                </c:rich>
              </c:tx>
              <c:dLblPos val="bestFit"/>
            </c:dLbl>
            <c:dLbl>
              <c:idx val="9"/>
              <c:layout>
                <c:manualLayout>
                  <c:x val="5.1742667462249432E-2"/>
                  <c:y val="1.6193393927926381E-3"/>
                </c:manualLayout>
              </c:layout>
              <c:dLblPos val="bestFit"/>
              <c:showCatName val="1"/>
              <c:showPercent val="1"/>
            </c:dLbl>
            <c:dLbl>
              <c:idx val="10"/>
              <c:layout>
                <c:manualLayout>
                  <c:x val="6.6082409631337533E-2"/>
                  <c:y val="-5.4371234000179534E-2"/>
                </c:manualLayout>
              </c:layout>
              <c:dLblPos val="bestFit"/>
              <c:showCatName val="1"/>
              <c:showPercent val="1"/>
            </c:dLbl>
            <c:dLbl>
              <c:idx val="11"/>
              <c:layout>
                <c:manualLayout>
                  <c:x val="1.3362106140720881E-2"/>
                  <c:y val="-8.4680481945681747E-3"/>
                </c:manualLayout>
              </c:layout>
              <c:dLblPos val="bestFit"/>
              <c:showCatName val="1"/>
              <c:showPercent val="1"/>
            </c:dLbl>
            <c:dLbl>
              <c:idx val="12"/>
              <c:layout>
                <c:manualLayout>
                  <c:x val="6.4346290560609639E-3"/>
                  <c:y val="-1.9491340371652857E-2"/>
                </c:manualLayout>
              </c:layout>
              <c:dLblPos val="bestFit"/>
              <c:showCatName val="1"/>
              <c:showPercent val="1"/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1" u="none" strike="noStrike" baseline="0">
                    <a:solidFill>
                      <a:srgbClr val="000000"/>
                    </a:solidFill>
                    <a:latin typeface="Times New Roman CYR"/>
                    <a:ea typeface="Times New Roman CYR"/>
                    <a:cs typeface="Times New Roman CYR"/>
                  </a:defRPr>
                </a:pPr>
                <a:endParaRPr lang="ru-RU"/>
              </a:p>
            </c:txPr>
            <c:dLblPos val="bestFit"/>
            <c:showCatName val="1"/>
            <c:showPercent val="1"/>
          </c:dLbls>
          <c:cat>
            <c:strRef>
              <c:f>'рис.4 (2)'!$A$2:$A$6</c:f>
              <c:strCache>
                <c:ptCount val="5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</c:v>
                </c:pt>
                <c:pt idx="3">
                  <c:v>Дотации</c:v>
                </c:pt>
                <c:pt idx="4">
                  <c:v>Целевые безвозмездные поступления</c:v>
                </c:pt>
              </c:strCache>
            </c:strRef>
          </c:cat>
          <c:val>
            <c:numRef>
              <c:f>'рис.4 (2)'!$B$2:$B$6</c:f>
              <c:numCache>
                <c:formatCode>#,##0.00</c:formatCode>
                <c:ptCount val="5"/>
                <c:pt idx="0">
                  <c:v>272732</c:v>
                </c:pt>
                <c:pt idx="1">
                  <c:v>16947</c:v>
                </c:pt>
                <c:pt idx="2">
                  <c:v>0</c:v>
                </c:pt>
                <c:pt idx="3">
                  <c:v>207064</c:v>
                </c:pt>
                <c:pt idx="4">
                  <c:v>908601</c:v>
                </c:pt>
              </c:numCache>
            </c:numRef>
          </c:val>
        </c:ser>
        <c:dLbls>
          <c:showPercent val="1"/>
        </c:dLbls>
        <c:gapWidth val="100"/>
        <c:splitType val="pos"/>
        <c:splitPos val="3"/>
        <c:secondPieSize val="75"/>
        <c:serLines>
          <c:spPr>
            <a:ln w="3175">
              <a:solidFill>
                <a:srgbClr val="000000"/>
              </a:solidFill>
              <a:prstDash val="solid"/>
            </a:ln>
          </c:spPr>
        </c:serLines>
      </c:ofPieChart>
      <c:spPr>
        <a:noFill/>
        <a:ln w="25400">
          <a:noFill/>
        </a:ln>
      </c:spPr>
    </c:plotArea>
    <c:plotVisOnly val="1"/>
    <c:dispBlanksAs val="zero"/>
  </c:chart>
  <c:spPr>
    <a:blipFill>
      <a:blip xmlns:r="http://schemas.openxmlformats.org/officeDocument/2006/relationships" r:embed="rId1"/>
      <a:tile tx="0" ty="0" sx="100000" sy="100000" flip="none" algn="tl"/>
    </a:blipFill>
    <a:ln w="3175">
      <a:solidFill>
        <a:srgbClr val="000000"/>
      </a:solidFill>
      <a:prstDash val="solid"/>
    </a:ln>
  </c:spPr>
  <c:txPr>
    <a:bodyPr/>
    <a:lstStyle/>
    <a:p>
      <a:pPr>
        <a:defRPr sz="20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50"/>
      <c:rAngAx val="1"/>
    </c:view3D>
    <c:plotArea>
      <c:layout/>
      <c:bar3DChart>
        <c:barDir val="col"/>
        <c:grouping val="clustered"/>
        <c:ser>
          <c:idx val="1"/>
          <c:order val="1"/>
          <c:spPr>
            <a:solidFill>
              <a:srgbClr val="7030A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c:spPr>
          <c:cat>
            <c:multiLvlStrRef>
              <c:f>Лист1!$A$78:$A$80</c:f>
            </c:multiLvlStrRef>
          </c:cat>
          <c:val>
            <c:numRef>
              <c:f>Лист1!$B$78:$B$80</c:f>
            </c:numRef>
          </c:val>
        </c:ser>
        <c:ser>
          <c:idx val="0"/>
          <c:order val="0"/>
          <c:tx>
            <c:strRef>
              <c:f>'Лист1'!$B$1</c:f>
              <c:strCache>
                <c:ptCount val="1"/>
                <c:pt idx="0">
                  <c:v>Остаток муниципального долга</c:v>
                </c:pt>
              </c:strCache>
            </c:strRef>
          </c:tx>
          <c:spPr>
            <a:solidFill>
              <a:srgbClr val="C560EE"/>
            </a:solidFill>
            <a:ln>
              <a:solidFill>
                <a:schemeClr val="accent1"/>
              </a:solidFill>
            </a:ln>
          </c:spPr>
          <c:cat>
            <c:strRef>
              <c:f>'Лист1'!$A$2:$A$4</c:f>
              <c:strCache>
                <c:ptCount val="3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</c:strCache>
            </c:strRef>
          </c:cat>
          <c:val>
            <c:numRef>
              <c:f>'Лист1'!$B$2:$B$4</c:f>
              <c:numCache>
                <c:formatCode>General</c:formatCode>
                <c:ptCount val="3"/>
                <c:pt idx="0">
                  <c:v>10000</c:v>
                </c:pt>
                <c:pt idx="1">
                  <c:v>6000</c:v>
                </c:pt>
                <c:pt idx="2">
                  <c:v>1960</c:v>
                </c:pt>
              </c:numCache>
            </c:numRef>
          </c:val>
        </c:ser>
        <c:shape val="box"/>
        <c:axId val="123185792"/>
        <c:axId val="123187584"/>
        <c:axId val="0"/>
      </c:bar3DChart>
      <c:catAx>
        <c:axId val="123185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23187584"/>
        <c:crosses val="autoZero"/>
        <c:auto val="1"/>
        <c:lblAlgn val="ctr"/>
        <c:lblOffset val="100"/>
      </c:catAx>
      <c:valAx>
        <c:axId val="123187584"/>
        <c:scaling>
          <c:orientation val="minMax"/>
        </c:scaling>
        <c:axPos val="l"/>
        <c:majorGridlines/>
        <c:numFmt formatCode="General" sourceLinked="1"/>
        <c:tickLblPos val="nextTo"/>
        <c:crossAx val="123185792"/>
        <c:crosses val="autoZero"/>
        <c:crossBetween val="between"/>
      </c:valAx>
    </c:plotArea>
    <c:plotVisOnly val="1"/>
  </c:chart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/>
              <a:t>Расходы</a:t>
            </a:r>
            <a:r>
              <a:rPr lang="ru-RU" baseline="0"/>
              <a:t> Управления образования Администрации Колпашевского района за 2019 год составили 969,7 млн.рублей. </a:t>
            </a:r>
            <a:endParaRPr lang="ru-RU"/>
          </a:p>
        </c:rich>
      </c:tx>
      <c:layout>
        <c:manualLayout>
          <c:xMode val="edge"/>
          <c:yMode val="edge"/>
          <c:x val="0.1457504515959962"/>
          <c:y val="0"/>
        </c:manualLayout>
      </c:layout>
      <c:overlay val="1"/>
    </c:title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3.6463284677291075E-3"/>
          <c:y val="0.28797436744248123"/>
          <c:w val="0.61042566357526984"/>
          <c:h val="0.62734627600897863"/>
        </c:manualLayout>
      </c:layout>
      <c:pie3DChart>
        <c:varyColors val="1"/>
        <c:ser>
          <c:idx val="0"/>
          <c:order val="0"/>
          <c:explosion val="23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39A907"/>
              </a:solidFill>
            </c:spPr>
          </c:dPt>
          <c:dPt>
            <c:idx val="4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Percent val="1"/>
            <c:showLeaderLines val="1"/>
          </c:dLbls>
          <c:cat>
            <c:strRef>
              <c:f>отрасль!$A$2:$A$7</c:f>
              <c:strCache>
                <c:ptCount val="6"/>
                <c:pt idx="0">
                  <c:v>Общее образование -633,7 млн.рублей;</c:v>
                </c:pt>
                <c:pt idx="1">
                  <c:v>Дошкольное образование - 215,5 млн.рублей;</c:v>
                </c:pt>
                <c:pt idx="2">
                  <c:v>Дополнительное образование - 82,1 млн.рублей;</c:v>
                </c:pt>
                <c:pt idx="3">
                  <c:v>Отдых детей в каникулярное время - 7,6 млн.рублей;</c:v>
                </c:pt>
                <c:pt idx="4">
                  <c:v>Развитие физической культуры и массового спорта - 12,1 млн.рублей;</c:v>
                </c:pt>
                <c:pt idx="5">
                  <c:v>Другие вопросы в области образования- 18,7 млн.рублей.</c:v>
                </c:pt>
              </c:strCache>
            </c:strRef>
          </c:cat>
          <c:val>
            <c:numRef>
              <c:f>отрасль!$B$2:$B$7</c:f>
              <c:numCache>
                <c:formatCode>General</c:formatCode>
                <c:ptCount val="6"/>
                <c:pt idx="0" formatCode="0.0">
                  <c:v>633.70000000000005</c:v>
                </c:pt>
                <c:pt idx="1">
                  <c:v>215.5</c:v>
                </c:pt>
                <c:pt idx="2">
                  <c:v>82.1</c:v>
                </c:pt>
                <c:pt idx="3">
                  <c:v>7.6</c:v>
                </c:pt>
                <c:pt idx="4">
                  <c:v>12.1</c:v>
                </c:pt>
                <c:pt idx="5">
                  <c:v>18.7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59889597982625986"/>
          <c:y val="0.15554767574583003"/>
          <c:w val="0.39015656259750814"/>
          <c:h val="0.84445232425417061"/>
        </c:manualLayout>
      </c:layout>
      <c:spPr>
        <a:ln w="6350"/>
      </c:spPr>
      <c:txPr>
        <a:bodyPr/>
        <a:lstStyle/>
        <a:p>
          <a:pPr rtl="0">
            <a:defRPr sz="1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2700000" scaled="0"/>
      <a:tileRect/>
    </a:gradFill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aseline="0"/>
            </a:pPr>
            <a:r>
              <a:rPr lang="ru-RU" sz="1600" baseline="0"/>
              <a:t>Дошкольное образование</a:t>
            </a:r>
          </a:p>
        </c:rich>
      </c:tx>
      <c:layout>
        <c:manualLayout>
          <c:xMode val="edge"/>
          <c:yMode val="edge"/>
          <c:x val="0.21252955351984321"/>
          <c:y val="3.4750225633746044E-2"/>
        </c:manualLayout>
      </c:layout>
      <c:overlay val="1"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0833333333333567E-2"/>
          <c:y val="0.21028856999454912"/>
          <c:w val="0.81388888888889022"/>
          <c:h val="0.66850879418002862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33737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Percent val="1"/>
          </c:dLbls>
          <c:cat>
            <c:strRef>
              <c:f>дошкольное!$A$31:$A$32</c:f>
              <c:strCache>
                <c:ptCount val="2"/>
                <c:pt idx="0">
                  <c:v>Областной бюджет </c:v>
                </c:pt>
                <c:pt idx="1">
                  <c:v>Местный бюджет</c:v>
                </c:pt>
              </c:strCache>
            </c:strRef>
          </c:cat>
          <c:val>
            <c:numRef>
              <c:f>дошкольное!$B$31:$B$32</c:f>
              <c:numCache>
                <c:formatCode>General</c:formatCode>
                <c:ptCount val="2"/>
                <c:pt idx="0">
                  <c:v>134.80000000000001</c:v>
                </c:pt>
                <c:pt idx="1">
                  <c:v>80.7</c:v>
                </c:pt>
              </c:numCache>
            </c:numRef>
          </c:val>
        </c:ser>
      </c:pie3DChart>
    </c:plotArea>
    <c:legend>
      <c:legendPos val="b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spPr>
    <a:gradFill>
      <a:gsLst>
        <a:gs pos="0">
          <a:srgbClr val="5E9EFF"/>
        </a:gs>
        <a:gs pos="0">
          <a:srgbClr val="85C2FF"/>
        </a:gs>
        <a:gs pos="100000">
          <a:srgbClr val="C4D6EB"/>
        </a:gs>
        <a:gs pos="100000">
          <a:srgbClr val="FFEBFA"/>
        </a:gs>
      </a:gsLst>
      <a:lin ang="5400000" scaled="0"/>
    </a:gradFill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Расходы сферы культуры, спорта, молодёжной и социальной политики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муниципльного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образования "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Колпашевский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район" за 2019 год составили 200,4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млн.рублей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</c:title>
    <c:view3D>
      <c:rotX val="30"/>
      <c:rotY val="179"/>
      <c:perspective val="30"/>
    </c:view3D>
    <c:plotArea>
      <c:layout>
        <c:manualLayout>
          <c:layoutTarget val="inner"/>
          <c:xMode val="edge"/>
          <c:yMode val="edge"/>
          <c:x val="8.9646769148504768E-4"/>
          <c:y val="0.19286658403762624"/>
          <c:w val="0.60761936568926844"/>
          <c:h val="0.71920908141056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сферы культуры, спорта, молодёжной и социальной политики муниципльного образования "Колпашевский район" за 2019 год составили 200,4 млн.рублей</c:v>
                </c:pt>
              </c:strCache>
            </c:strRef>
          </c:tx>
          <c:explosion val="5"/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002060"/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3184318725200363"/>
                  <c:y val="0.12430356592210716"/>
                </c:manualLayout>
              </c:layout>
              <c:showVal val="1"/>
            </c:dLbl>
            <c:dLbl>
              <c:idx val="1"/>
              <c:layout>
                <c:manualLayout>
                  <c:x val="1.07052242614416E-2"/>
                  <c:y val="6.5381912323402888E-2"/>
                </c:manualLayout>
              </c:layout>
              <c:showVal val="1"/>
            </c:dLbl>
            <c:dLbl>
              <c:idx val="2"/>
              <c:layout>
                <c:manualLayout>
                  <c:x val="-3.707469721069891E-3"/>
                  <c:y val="8.4796743038653213E-2"/>
                </c:manualLayout>
              </c:layout>
              <c:showVal val="1"/>
            </c:dLbl>
            <c:dLbl>
              <c:idx val="3"/>
              <c:layout>
                <c:manualLayout>
                  <c:x val="-4.858877468899125E-4"/>
                  <c:y val="3.4037326770911029E-2"/>
                </c:manualLayout>
              </c:layout>
              <c:showVal val="1"/>
            </c:dLbl>
            <c:dLbl>
              <c:idx val="4"/>
              <c:layout>
                <c:manualLayout>
                  <c:x val="1.7023289191896478E-2"/>
                  <c:y val="0.10191233088739395"/>
                </c:manualLayout>
              </c:layout>
              <c:showVal val="1"/>
            </c:dLbl>
            <c:dLbl>
              <c:idx val="5"/>
              <c:layout>
                <c:manualLayout>
                  <c:x val="-5.9310652474928366E-2"/>
                  <c:y val="0.1081433763543229"/>
                </c:manualLayout>
              </c:layout>
              <c:showVal val="1"/>
            </c:dLbl>
            <c:dLbl>
              <c:idx val="6"/>
              <c:layout>
                <c:manualLayout>
                  <c:x val="-0.12106993757694492"/>
                  <c:y val="6.09937414489422E-2"/>
                </c:manualLayout>
              </c:layout>
              <c:showVal val="1"/>
            </c:dLbl>
            <c:dLbl>
              <c:idx val="7"/>
              <c:layout>
                <c:manualLayout>
                  <c:x val="-0.12169548911909517"/>
                  <c:y val="-3.227734317696692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Развитие культуры - 171,6 млн.рублей</c:v>
                </c:pt>
                <c:pt idx="1">
                  <c:v>Развитие физической культуры и спорта - 10,6 млн.рублей</c:v>
                </c:pt>
                <c:pt idx="2">
                  <c:v>Другие вопросы в области культуры, кинематографии - 10,5 млн.рублей</c:v>
                </c:pt>
                <c:pt idx="3">
                  <c:v>Социальное обеспечение населения - 4,8 млн.рублей</c:v>
                </c:pt>
                <c:pt idx="4">
                  <c:v>Социальная политика (субсидии СОНО) - 1,7 млн.рублей</c:v>
                </c:pt>
                <c:pt idx="5">
                  <c:v>Обеспечение безопасности учреждений культуры - 0,5 млн.рублей</c:v>
                </c:pt>
                <c:pt idx="6">
                  <c:v>Развитие туризма - 0,4 млн.рублей</c:v>
                </c:pt>
                <c:pt idx="7">
                  <c:v>Молодежная политика - 0,3 млн.рублей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0.85600000000000054</c:v>
                </c:pt>
                <c:pt idx="1">
                  <c:v>5.3000000000000012E-2</c:v>
                </c:pt>
                <c:pt idx="2">
                  <c:v>5.2000000000000032E-2</c:v>
                </c:pt>
                <c:pt idx="3">
                  <c:v>2.4000000000000011E-2</c:v>
                </c:pt>
                <c:pt idx="4">
                  <c:v>9.0000000000000045E-3</c:v>
                </c:pt>
                <c:pt idx="5">
                  <c:v>3.0000000000000027E-3</c:v>
                </c:pt>
                <c:pt idx="6">
                  <c:v>2.0000000000000022E-3</c:v>
                </c:pt>
                <c:pt idx="7">
                  <c:v>1.0000000000000011E-3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353793571265201"/>
          <c:y val="0.19091349996856521"/>
          <c:w val="0.39785868417511033"/>
          <c:h val="0.80810153791804773"/>
        </c:manualLayout>
      </c:layout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perspective val="0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dPt>
            <c:idx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22824261356581296"/>
                  <c:y val="8.2907683923250777E-17"/>
                </c:manualLayout>
              </c:layout>
              <c:showLegendKey val="1"/>
              <c:showVal val="1"/>
              <c:showCatName val="1"/>
            </c:dLbl>
            <c:dLbl>
              <c:idx val="1"/>
              <c:layout>
                <c:manualLayout>
                  <c:x val="-0.20060733992519389"/>
                  <c:y val="-0.11786321435983006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ОБ;</a:t>
                    </a:r>
                  </a:p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929,500</a:t>
                    </a:r>
                  </a:p>
                  <a:p>
                    <a:endParaRPr lang="ru-RU" sz="14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endParaRPr lang="ru-RU" dirty="0"/>
                  </a:p>
                </c:rich>
              </c:tx>
              <c:showLegendKey val="1"/>
              <c:showVal val="1"/>
              <c:showCatName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1"/>
          </c:dLbls>
          <c:cat>
            <c:strRef>
              <c:f>Лист1!$A$2:$A$3</c:f>
              <c:strCache>
                <c:ptCount val="2"/>
                <c:pt idx="0">
                  <c:v>МБ</c:v>
                </c:pt>
                <c:pt idx="1">
                  <c:v>ОБ</c:v>
                </c:pt>
              </c:strCache>
            </c:strRef>
          </c:cat>
          <c:val>
            <c:numRef>
              <c:f>Лист1!$B$2:$B$3</c:f>
              <c:numCache>
                <c:formatCode>#,##0.000</c:formatCode>
                <c:ptCount val="2"/>
                <c:pt idx="0">
                  <c:v>157.1</c:v>
                </c:pt>
                <c:pt idx="1">
                  <c:v>929.5</c:v>
                </c:pt>
              </c:numCache>
            </c:numRef>
          </c:val>
        </c:ser>
        <c:shape val="cone"/>
        <c:axId val="184336384"/>
        <c:axId val="184330496"/>
        <c:axId val="0"/>
      </c:bar3DChart>
      <c:valAx>
        <c:axId val="184330496"/>
        <c:scaling>
          <c:orientation val="minMax"/>
        </c:scaling>
        <c:delete val="1"/>
        <c:axPos val="b"/>
        <c:numFmt formatCode="#,##0.000" sourceLinked="1"/>
        <c:majorTickMark val="none"/>
        <c:tickLblPos val="none"/>
        <c:crossAx val="184336384"/>
        <c:crosses val="autoZero"/>
        <c:crossBetween val="between"/>
      </c:valAx>
      <c:catAx>
        <c:axId val="18433638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4330496"/>
        <c:crosses val="autoZero"/>
        <c:auto val="1"/>
        <c:lblAlgn val="ctr"/>
        <c:lblOffset val="100"/>
      </c:catAx>
      <c:spPr>
        <a:noFill/>
        <a:ln w="23585">
          <a:noFill/>
        </a:ln>
      </c:spPr>
    </c:plotArea>
    <c:plotVisOnly val="1"/>
    <c:dispBlanksAs val="zero"/>
  </c:chart>
  <c:txPr>
    <a:bodyPr/>
    <a:lstStyle/>
    <a:p>
      <a:pPr>
        <a:defRPr sz="164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0"/>
          <c:y val="4.4092323075213991E-2"/>
          <c:w val="0.93937305577158092"/>
          <c:h val="0.446025154293201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Обеспечение деятельности БИПОН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8.2670935868236865E-3"/>
                  <c:y val="-7.90620965486595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0.000</c:formatCode>
                <c:ptCount val="1"/>
                <c:pt idx="0">
                  <c:v>1086.5999999999999</c:v>
                </c:pt>
              </c:numCache>
            </c:numRef>
          </c:val>
          <c:shape val="box"/>
        </c:ser>
        <c:shape val="cone"/>
        <c:axId val="184344960"/>
        <c:axId val="184346496"/>
        <c:axId val="0"/>
      </c:bar3DChart>
      <c:catAx>
        <c:axId val="184344960"/>
        <c:scaling>
          <c:orientation val="minMax"/>
        </c:scaling>
        <c:axPos val="b"/>
        <c:numFmt formatCode="General" sourceLinked="1"/>
        <c:tickLblPos val="nextTo"/>
        <c:crossAx val="184346496"/>
        <c:crosses val="autoZero"/>
        <c:auto val="1"/>
        <c:lblAlgn val="ctr"/>
        <c:lblOffset val="100"/>
      </c:catAx>
      <c:valAx>
        <c:axId val="184346496"/>
        <c:scaling>
          <c:orientation val="minMax"/>
        </c:scaling>
        <c:delete val="1"/>
        <c:axPos val="l"/>
        <c:majorGridlines>
          <c:spPr>
            <a:ln>
              <a:solidFill>
                <a:prstClr val="black"/>
              </a:solidFill>
            </a:ln>
          </c:spPr>
        </c:majorGridlines>
        <c:numFmt formatCode="0.000" sourceLinked="1"/>
        <c:tickLblPos val="none"/>
        <c:crossAx val="18434496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6.4667510901566833E-2"/>
          <c:y val="0.5998364070658817"/>
          <c:w val="0.87066497819686761"/>
          <c:h val="0.40016359293411835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5727309877449211E-2"/>
          <c:y val="7.5963880460086994E-2"/>
          <c:w val="0.96530920060332381"/>
          <c:h val="0.910987654320987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explosion val="36"/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5.6106722677507805E-2"/>
                  <c:y val="1.8247005838754521E-2"/>
                </c:manualLayout>
              </c:layout>
              <c:tx>
                <c:rich>
                  <a:bodyPr/>
                  <a:lstStyle/>
                  <a:p>
                    <a:pPr>
                      <a:defRPr sz="2187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baseline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4,4%</a:t>
                    </a:r>
                    <a:endParaRPr lang="ru-RU" baseline="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solidFill>
                  <a:schemeClr val="tx1"/>
                </a:solidFill>
              </c:spPr>
              <c:dLblPos val="bestFit"/>
            </c:dLbl>
            <c:dLbl>
              <c:idx val="1"/>
              <c:layout>
                <c:manualLayout>
                  <c:x val="-0.17112749731570109"/>
                  <c:y val="-0.15124871301138057"/>
                </c:manualLayout>
              </c:layout>
              <c:tx>
                <c:rich>
                  <a:bodyPr/>
                  <a:lstStyle/>
                  <a:p>
                    <a:pPr>
                      <a:defRPr sz="2187" baseline="0">
                        <a:solidFill>
                          <a:schemeClr val="accent3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baseline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95,6</a:t>
                    </a:r>
                    <a:r>
                      <a:rPr lang="en-US" baseline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baseline="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>
                <a:solidFill>
                  <a:schemeClr val="tx1"/>
                </a:solidFill>
              </c:spPr>
              <c:dLblPos val="bestFit"/>
            </c:dLbl>
            <c:txPr>
              <a:bodyPr/>
              <a:lstStyle/>
              <a:p>
                <a:pPr>
                  <a:defRPr sz="2187" baseline="0">
                    <a:solidFill>
                      <a:schemeClr val="accent3"/>
                    </a:solidFill>
                  </a:defRPr>
                </a:pPr>
                <a:endParaRPr lang="ru-RU"/>
              </a:p>
            </c:txPr>
            <c:dLblPos val="ctr"/>
            <c:showVal val="1"/>
            <c:showPercent val="1"/>
          </c:dLbls>
          <c:cat>
            <c:strRef>
              <c:f>Лист1!$A$2:$A$3</c:f>
              <c:strCache>
                <c:ptCount val="2"/>
                <c:pt idx="0">
                  <c:v>МБ</c:v>
                </c:pt>
                <c:pt idx="1">
                  <c:v>ОБ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250000</c:v>
                </c:pt>
                <c:pt idx="1">
                  <c:v>2183890</c:v>
                </c:pt>
              </c:numCache>
            </c:numRef>
          </c:val>
        </c:ser>
      </c:pie3DChart>
      <c:spPr>
        <a:noFill/>
        <a:ln w="23585">
          <a:noFill/>
        </a:ln>
      </c:spPr>
    </c:plotArea>
    <c:legend>
      <c:legendPos val="r"/>
      <c:layout/>
      <c:txPr>
        <a:bodyPr/>
        <a:lstStyle/>
        <a:p>
          <a:pPr>
            <a:defRPr sz="1823"/>
          </a:pPr>
          <a:endParaRPr lang="ru-RU"/>
        </a:p>
      </c:txPr>
    </c:legend>
    <c:plotVisOnly val="1"/>
    <c:dispBlanksAs val="zero"/>
  </c:chart>
  <c:txPr>
    <a:bodyPr/>
    <a:lstStyle/>
    <a:p>
      <a:pPr>
        <a:defRPr sz="1640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6"/>
  <c:chart>
    <c:view3D>
      <c:perspective val="30"/>
    </c:view3D>
    <c:plotArea>
      <c:layout>
        <c:manualLayout>
          <c:layoutTarget val="inner"/>
          <c:xMode val="edge"/>
          <c:yMode val="edge"/>
          <c:x val="3.3262029655107189E-2"/>
          <c:y val="1.1638058148604443E-2"/>
          <c:w val="0.49577044240263485"/>
          <c:h val="0.7121713734968482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детей-сирот и детей,  оставшихся без попечения родителей, а так же лиц из их числа, обеспеченных жилыми помещениями (чел.)</c:v>
                </c:pt>
              </c:strCache>
            </c:strRef>
          </c:tx>
          <c:dLbls>
            <c:txPr>
              <a:bodyPr/>
              <a:lstStyle/>
              <a:p>
                <a:pPr>
                  <a:defRPr b="1" i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2018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12</c:v>
                </c:pt>
                <c:pt idx="2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Израсходовано денежных средств на обеспечение жилыми помещениями детей-сирот и детей, оставшихся без попечения родителей, а также лиц из их числа (тыс. руб.)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dLbls>
            <c:txPr>
              <a:bodyPr/>
              <a:lstStyle/>
              <a:p>
                <a:pPr>
                  <a:defRPr b="1" i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2018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11232.69</c:v>
                </c:pt>
                <c:pt idx="1">
                  <c:v>8209.7000000000007</c:v>
                </c:pt>
                <c:pt idx="2">
                  <c:v>10763.52</c:v>
                </c:pt>
              </c:numCache>
            </c:numRef>
          </c:val>
        </c:ser>
        <c:shape val="cone"/>
        <c:axId val="192924672"/>
        <c:axId val="170795776"/>
        <c:axId val="189242880"/>
      </c:bar3DChart>
      <c:catAx>
        <c:axId val="192924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 i="0">
                <a:solidFill>
                  <a:srgbClr val="0070C0"/>
                </a:solidFill>
              </a:defRPr>
            </a:pPr>
            <a:endParaRPr lang="ru-RU"/>
          </a:p>
        </c:txPr>
        <c:crossAx val="170795776"/>
        <c:crosses val="autoZero"/>
        <c:auto val="1"/>
        <c:lblAlgn val="ctr"/>
        <c:lblOffset val="100"/>
      </c:catAx>
      <c:valAx>
        <c:axId val="170795776"/>
        <c:scaling>
          <c:orientation val="minMax"/>
        </c:scaling>
        <c:delete val="1"/>
        <c:axPos val="l"/>
        <c:numFmt formatCode="General" sourceLinked="1"/>
        <c:tickLblPos val="none"/>
        <c:crossAx val="192924672"/>
        <c:crosses val="autoZero"/>
        <c:crossBetween val="between"/>
      </c:valAx>
      <c:serAx>
        <c:axId val="189242880"/>
        <c:scaling>
          <c:orientation val="minMax"/>
        </c:scaling>
        <c:delete val="1"/>
        <c:axPos val="b"/>
        <c:tickLblPos val="none"/>
        <c:crossAx val="170795776"/>
        <c:crosses val="autoZero"/>
      </c:serAx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161341118204499"/>
          <c:y val="2.3149679325522487E-2"/>
          <c:w val="0.43046502638366224"/>
          <c:h val="0.82025923561857927"/>
        </c:manualLayout>
      </c:layout>
      <c:spPr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2854993754711627"/>
          <c:y val="0"/>
        </c:manualLayout>
      </c:layout>
      <c:spPr>
        <a:solidFill>
          <a:srgbClr val="35EB46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8307114126457484E-2"/>
          <c:y val="0.25693048089051085"/>
          <c:w val="0.90116178873867159"/>
          <c:h val="0.742112523063330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МО "Колпашевский район" на 2019 год
</c:v>
                </c:pt>
              </c:strCache>
            </c:strRef>
          </c:tx>
          <c:explosion val="25"/>
          <c:dPt>
            <c:idx val="1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35EB46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FF33CC"/>
              </a:solidFill>
            </c:spPr>
          </c:dPt>
          <c:dPt>
            <c:idx val="6"/>
            <c:spPr>
              <a:solidFill>
                <a:srgbClr val="9966FF"/>
              </a:solidFill>
            </c:spPr>
          </c:dPt>
          <c:dPt>
            <c:idx val="7"/>
            <c:spPr>
              <a:solidFill>
                <a:srgbClr val="FF0066"/>
              </a:solidFill>
            </c:spPr>
          </c:dPt>
          <c:dPt>
            <c:idx val="9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0.12858141160027942"/>
                  <c:y val="-0.10754115273163209"/>
                </c:manualLayout>
              </c:layout>
              <c:dLblPos val="bestFit"/>
              <c:showCatName val="1"/>
            </c:dLbl>
            <c:dLbl>
              <c:idx val="1"/>
              <c:layout>
                <c:manualLayout>
                  <c:x val="-0.12159329140461304"/>
                  <c:y val="-7.0646154779785475E-2"/>
                </c:manualLayout>
              </c:layout>
              <c:dLblPos val="bestFit"/>
              <c:showCatName val="1"/>
            </c:dLbl>
            <c:dLbl>
              <c:idx val="2"/>
              <c:layout>
                <c:manualLayout>
                  <c:x val="-4.1928721174004195E-3"/>
                  <c:y val="9.2752567778738668E-3"/>
                </c:manualLayout>
              </c:layout>
              <c:dLblPos val="bestFit"/>
              <c:showCatName val="1"/>
            </c:dLbl>
            <c:dLbl>
              <c:idx val="3"/>
              <c:layout>
                <c:manualLayout>
                  <c:x val="0.11041229909154388"/>
                  <c:y val="8.775507107854322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Национальная </a:t>
                    </a:r>
                    <a:r>
                      <a:rPr lang="ru-RU" dirty="0"/>
                      <a:t>экономика </a:t>
                    </a:r>
                    <a:r>
                      <a:rPr lang="ru-RU" dirty="0" smtClean="0"/>
                      <a:t>7,43%</a:t>
                    </a:r>
                    <a:endParaRPr lang="ru-RU" dirty="0"/>
                  </a:p>
                </c:rich>
              </c:tx>
              <c:dLblPos val="bestFit"/>
              <c:showCatName val="1"/>
            </c:dLbl>
            <c:dLbl>
              <c:idx val="4"/>
              <c:layout>
                <c:manualLayout>
                  <c:x val="-2.7952480782669612E-3"/>
                  <c:y val="5.5445544554455495E-2"/>
                </c:manualLayout>
              </c:layout>
              <c:dLblPos val="bestFit"/>
              <c:showCatName val="1"/>
            </c:dLbl>
            <c:dLbl>
              <c:idx val="5"/>
              <c:layout>
                <c:manualLayout>
                  <c:x val="1.2578616352201121E-2"/>
                  <c:y val="-0.25874587458745885"/>
                </c:manualLayout>
              </c:layout>
              <c:dLblPos val="bestFit"/>
              <c:showCatName val="1"/>
            </c:dLbl>
            <c:dLbl>
              <c:idx val="6"/>
              <c:layout>
                <c:manualLayout>
                  <c:x val="8.6488717212234514E-3"/>
                  <c:y val="-2.0068878673402892E-3"/>
                </c:manualLayout>
              </c:layout>
              <c:dLblPos val="bestFit"/>
              <c:showCatName val="1"/>
            </c:dLbl>
            <c:dLbl>
              <c:idx val="7"/>
              <c:layout>
                <c:manualLayout>
                  <c:x val="-4.6428960530877007E-2"/>
                  <c:y val="3.1179585210808151E-2"/>
                </c:manualLayout>
              </c:layout>
              <c:dLblPos val="bestFit"/>
              <c:showCatName val="1"/>
            </c:dLbl>
            <c:dLbl>
              <c:idx val="8"/>
              <c:layout>
                <c:manualLayout>
                  <c:x val="-4.7519217330538453E-2"/>
                  <c:y val="-7.7071290944123868E-3"/>
                </c:manualLayout>
              </c:layout>
              <c:dLblPos val="bestFit"/>
              <c:showCatName val="1"/>
            </c:dLbl>
            <c:dLbl>
              <c:idx val="9"/>
              <c:layout>
                <c:manualLayout>
                  <c:x val="-3.6338225017470471E-2"/>
                  <c:y val="-6.7437379576107903E-2"/>
                </c:manualLayout>
              </c:layout>
              <c:dLblPos val="bestFit"/>
              <c:showCatName val="1"/>
            </c:dLbl>
            <c:dLbl>
              <c:idx val="10"/>
              <c:layout>
                <c:manualLayout>
                  <c:x val="0.13556953179594691"/>
                  <c:y val="-0.11988788251179534"/>
                </c:manualLayout>
              </c:layout>
              <c:dLblPos val="bestFit"/>
              <c:showCatName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CatName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6,6%</c:v>
                </c:pt>
                <c:pt idx="1">
                  <c:v>Национальная оборона 0,1%</c:v>
                </c:pt>
                <c:pt idx="2">
                  <c:v>Национальная безопасность 0,03%</c:v>
                </c:pt>
                <c:pt idx="3">
                  <c:v>Национальная экономика 7,4%</c:v>
                </c:pt>
                <c:pt idx="4">
                  <c:v>Жилищно-коммунальное хозяйство 8,4%</c:v>
                </c:pt>
                <c:pt idx="5">
                  <c:v>Образование 55,4%</c:v>
                </c:pt>
                <c:pt idx="6">
                  <c:v>Культура 10,7%</c:v>
                </c:pt>
                <c:pt idx="7">
                  <c:v>Социальная политика 3,4%</c:v>
                </c:pt>
                <c:pt idx="8">
                  <c:v>Физическая культура и спорт 1,3%</c:v>
                </c:pt>
                <c:pt idx="9">
                  <c:v>Обслуживание государственного и муниципального долга 0,04%</c:v>
                </c:pt>
                <c:pt idx="10">
                  <c:v>Межбюджетные трансферты бюджетам поселений 6,6%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113338.3</c:v>
                </c:pt>
                <c:pt idx="1">
                  <c:v>1242.5999999999999</c:v>
                </c:pt>
                <c:pt idx="2">
                  <c:v>520.9</c:v>
                </c:pt>
                <c:pt idx="3">
                  <c:v>128733.7</c:v>
                </c:pt>
                <c:pt idx="4">
                  <c:v>145665.20000000001</c:v>
                </c:pt>
                <c:pt idx="5">
                  <c:v>959229.3</c:v>
                </c:pt>
                <c:pt idx="6">
                  <c:v>184943.1</c:v>
                </c:pt>
                <c:pt idx="7">
                  <c:v>58632.2</c:v>
                </c:pt>
                <c:pt idx="8">
                  <c:v>22780.9</c:v>
                </c:pt>
                <c:pt idx="9">
                  <c:v>651.29999999999995</c:v>
                </c:pt>
                <c:pt idx="10">
                  <c:v>114191.4</c:v>
                </c:pt>
              </c:numCache>
            </c:numRef>
          </c:val>
        </c:ser>
        <c:dLbls>
          <c:showCatName val="1"/>
        </c:dLbls>
      </c:pie3DChart>
      <c:spPr>
        <a:solidFill>
          <a:srgbClr val="FFFF00"/>
        </a:solidFill>
      </c:spPr>
    </c:plotArea>
    <c:plotVisOnly val="1"/>
  </c:chart>
  <c:spPr>
    <a:solidFill>
      <a:srgbClr val="CCFF99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</a:t>
            </a:r>
            <a:r>
              <a:rPr lang="ru-RU" baseline="0" dirty="0"/>
              <a:t> РАСХОДОВ БЮДЖЕТА МО "КОЛПАШЕВСКИЙ РАЙОН" ЗА 2018-2019 ГОДЫ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13448104852993323"/>
          <c:y val="6.2893081761006605E-3"/>
        </c:manualLayout>
      </c:layout>
      <c:spPr>
        <a:solidFill>
          <a:srgbClr val="FFFF00"/>
        </a:solidFill>
      </c:spPr>
    </c:title>
    <c:plotArea>
      <c:layout>
        <c:manualLayout>
          <c:layoutTarget val="inner"/>
          <c:xMode val="edge"/>
          <c:yMode val="edge"/>
          <c:x val="7.1931741794762361E-2"/>
          <c:y val="0.19999620330477574"/>
          <c:w val="0.87647853263825948"/>
          <c:h val="0.74138914305106296"/>
        </c:manualLayout>
      </c:layout>
      <c:barChart>
        <c:barDir val="col"/>
        <c:grouping val="clustered"/>
        <c:ser>
          <c:idx val="0"/>
          <c:order val="0"/>
          <c:tx>
            <c:strRef>
              <c:f>'Лист1'!$B$3</c:f>
              <c:strCache>
                <c:ptCount val="1"/>
                <c:pt idx="0">
                  <c:v>2018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'Лист1'!$A$4:$A$6</c:f>
              <c:strCache>
                <c:ptCount val="3"/>
                <c:pt idx="0">
                  <c:v>Расходы на гос.поддержку отраслей экономики</c:v>
                </c:pt>
                <c:pt idx="1">
                  <c:v>Расходы социальной направленности</c:v>
                </c:pt>
                <c:pt idx="2">
                  <c:v>Остальные расходы</c:v>
                </c:pt>
              </c:strCache>
            </c:strRef>
          </c:cat>
          <c:val>
            <c:numRef>
              <c:f>'Лист1'!$B$4:$B$6</c:f>
              <c:numCache>
                <c:formatCode>General</c:formatCode>
                <c:ptCount val="3"/>
                <c:pt idx="0">
                  <c:v>193523.8</c:v>
                </c:pt>
                <c:pt idx="1">
                  <c:v>1187171.8</c:v>
                </c:pt>
                <c:pt idx="2">
                  <c:v>266906.40000000002</c:v>
                </c:pt>
              </c:numCache>
            </c:numRef>
          </c:val>
        </c:ser>
        <c:ser>
          <c:idx val="1"/>
          <c:order val="1"/>
          <c:tx>
            <c:strRef>
              <c:f>'Лист1'!$C$3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'Лист1'!$A$4:$A$6</c:f>
              <c:strCache>
                <c:ptCount val="3"/>
                <c:pt idx="0">
                  <c:v>Расходы на гос.поддержку отраслей экономики</c:v>
                </c:pt>
                <c:pt idx="1">
                  <c:v>Расходы социальной направленности</c:v>
                </c:pt>
                <c:pt idx="2">
                  <c:v>Остальные расходы</c:v>
                </c:pt>
              </c:strCache>
            </c:strRef>
          </c:cat>
          <c:val>
            <c:numRef>
              <c:f>'Лист1'!$C$4:$C$6</c:f>
              <c:numCache>
                <c:formatCode>General</c:formatCode>
                <c:ptCount val="3"/>
                <c:pt idx="0">
                  <c:v>274398.90000000002</c:v>
                </c:pt>
                <c:pt idx="1">
                  <c:v>1225585.5</c:v>
                </c:pt>
                <c:pt idx="2">
                  <c:v>229944.5</c:v>
                </c:pt>
              </c:numCache>
            </c:numRef>
          </c:val>
        </c:ser>
        <c:axId val="130016768"/>
        <c:axId val="131456384"/>
      </c:barChart>
      <c:catAx>
        <c:axId val="13001676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31456384"/>
        <c:crosses val="autoZero"/>
        <c:auto val="1"/>
        <c:lblAlgn val="ctr"/>
        <c:lblOffset val="100"/>
      </c:catAx>
      <c:valAx>
        <c:axId val="131456384"/>
        <c:scaling>
          <c:orientation val="minMax"/>
        </c:scaling>
        <c:axPos val="l"/>
        <c:majorGridlines/>
        <c:numFmt formatCode="General" sourceLinked="1"/>
        <c:tickLblPos val="nextTo"/>
        <c:crossAx val="130016768"/>
        <c:crosses val="autoZero"/>
        <c:crossBetween val="between"/>
      </c:valAx>
      <c:spPr>
        <a:gradFill>
          <a:gsLst>
            <a:gs pos="0">
              <a:srgbClr val="FFFF00"/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>
          <a:noFill/>
        </a:ln>
      </c:spPr>
    </c:plotArea>
    <c:legend>
      <c:legendPos val="r"/>
      <c:layout/>
      <c:txPr>
        <a:bodyPr/>
        <a:lstStyle/>
        <a:p>
          <a:pPr>
            <a:defRPr sz="2800" b="1"/>
          </a:pPr>
          <a:endParaRPr lang="ru-RU"/>
        </a:p>
      </c:txPr>
    </c:legend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Лист1!$A$17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FF6699"/>
            </a:solidFill>
          </c:spPr>
          <c:cat>
            <c:numRef>
              <c:f>Лист1!$B$16:$C$16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Лист1!$B$17:$C$17</c:f>
              <c:numCache>
                <c:formatCode>General</c:formatCode>
                <c:ptCount val="2"/>
                <c:pt idx="0">
                  <c:v>885394.3</c:v>
                </c:pt>
                <c:pt idx="1">
                  <c:v>937863.3</c:v>
                </c:pt>
              </c:numCache>
            </c:numRef>
          </c:val>
        </c:ser>
        <c:shape val="cone"/>
        <c:axId val="133322624"/>
        <c:axId val="133324160"/>
        <c:axId val="0"/>
      </c:bar3DChart>
      <c:catAx>
        <c:axId val="133322624"/>
        <c:scaling>
          <c:orientation val="minMax"/>
        </c:scaling>
        <c:axPos val="b"/>
        <c:numFmt formatCode="General" sourceLinked="1"/>
        <c:tickLblPos val="nextTo"/>
        <c:crossAx val="133324160"/>
        <c:crosses val="autoZero"/>
        <c:auto val="1"/>
        <c:lblAlgn val="ctr"/>
        <c:lblOffset val="100"/>
      </c:catAx>
      <c:valAx>
        <c:axId val="133324160"/>
        <c:scaling>
          <c:orientation val="minMax"/>
        </c:scaling>
        <c:axPos val="l"/>
        <c:majorGridlines/>
        <c:numFmt formatCode="General" sourceLinked="1"/>
        <c:tickLblPos val="nextTo"/>
        <c:crossAx val="133322624"/>
        <c:crosses val="autoZero"/>
        <c:crossBetween val="between"/>
      </c:valAx>
    </c:plotArea>
    <c:plotVisOnly val="1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31275593572867932"/>
          <c:y val="3.333310003079594E-2"/>
        </c:manualLayout>
      </c:layout>
      <c:txPr>
        <a:bodyPr/>
        <a:lstStyle/>
        <a:p>
          <a:pPr algn="ctr">
            <a:defRPr/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Лист1!$A$25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rgbClr val="FF6699"/>
            </a:solidFill>
          </c:spPr>
          <c:cat>
            <c:numRef>
              <c:f>Лист1!$B$24:$C$24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Лист1!$B$25:$C$25</c:f>
              <c:numCache>
                <c:formatCode>General</c:formatCode>
                <c:ptCount val="2"/>
                <c:pt idx="0">
                  <c:v>141787.20000000001</c:v>
                </c:pt>
                <c:pt idx="1">
                  <c:v>168656.4</c:v>
                </c:pt>
              </c:numCache>
            </c:numRef>
          </c:val>
        </c:ser>
        <c:shape val="cone"/>
        <c:axId val="133570944"/>
        <c:axId val="133572480"/>
        <c:axId val="0"/>
      </c:bar3DChart>
      <c:catAx>
        <c:axId val="133570944"/>
        <c:scaling>
          <c:orientation val="minMax"/>
        </c:scaling>
        <c:axPos val="b"/>
        <c:numFmt formatCode="General" sourceLinked="1"/>
        <c:tickLblPos val="nextTo"/>
        <c:crossAx val="133572480"/>
        <c:crosses val="autoZero"/>
        <c:auto val="1"/>
        <c:lblAlgn val="ctr"/>
        <c:lblOffset val="100"/>
      </c:catAx>
      <c:valAx>
        <c:axId val="133572480"/>
        <c:scaling>
          <c:orientation val="minMax"/>
        </c:scaling>
        <c:axPos val="l"/>
        <c:majorGridlines/>
        <c:numFmt formatCode="General" sourceLinked="1"/>
        <c:tickLblPos val="nextTo"/>
        <c:crossAx val="133570944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Лист1!$A$28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rgbClr val="FF6699"/>
            </a:solidFill>
          </c:spPr>
          <c:cat>
            <c:numRef>
              <c:f>Лист1!$B$27:$C$27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Лист1!$B$28:$C$28</c:f>
              <c:numCache>
                <c:formatCode>General</c:formatCode>
                <c:ptCount val="2"/>
                <c:pt idx="0" formatCode="0.0">
                  <c:v>39440.6</c:v>
                </c:pt>
                <c:pt idx="1">
                  <c:v>30064.6</c:v>
                </c:pt>
              </c:numCache>
            </c:numRef>
          </c:val>
        </c:ser>
        <c:shape val="cone"/>
        <c:axId val="133607808"/>
        <c:axId val="133609344"/>
        <c:axId val="0"/>
      </c:bar3DChart>
      <c:catAx>
        <c:axId val="133607808"/>
        <c:scaling>
          <c:orientation val="minMax"/>
        </c:scaling>
        <c:axPos val="b"/>
        <c:numFmt formatCode="General" sourceLinked="1"/>
        <c:tickLblPos val="nextTo"/>
        <c:crossAx val="133609344"/>
        <c:crosses val="autoZero"/>
        <c:auto val="1"/>
        <c:lblAlgn val="ctr"/>
        <c:lblOffset val="100"/>
      </c:catAx>
      <c:valAx>
        <c:axId val="133609344"/>
        <c:scaling>
          <c:orientation val="minMax"/>
        </c:scaling>
        <c:axPos val="l"/>
        <c:majorGridlines/>
        <c:numFmt formatCode="0.0" sourceLinked="1"/>
        <c:tickLblPos val="nextTo"/>
        <c:crossAx val="133607808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4366036319212092"/>
          <c:y val="0.35582767780535496"/>
          <c:w val="0.79169296649317566"/>
          <c:h val="0.49525380296859639"/>
        </c:manualLayout>
      </c:layout>
      <c:bar3DChart>
        <c:barDir val="col"/>
        <c:grouping val="stacked"/>
        <c:ser>
          <c:idx val="0"/>
          <c:order val="0"/>
          <c:tx>
            <c:strRef>
              <c:f>Лист1!$A$32</c:f>
              <c:strCache>
                <c:ptCount val="1"/>
                <c:pt idx="0">
                  <c:v>Поддержка АПК и предпринимательства</c:v>
                </c:pt>
              </c:strCache>
            </c:strRef>
          </c:tx>
          <c:spPr>
            <a:solidFill>
              <a:srgbClr val="99CCFF"/>
            </a:solidFill>
          </c:spPr>
          <c:cat>
            <c:numRef>
              <c:f>Лист1!$B$31:$C$31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Лист1!$B$32:$C$32</c:f>
              <c:numCache>
                <c:formatCode>General</c:formatCode>
                <c:ptCount val="2"/>
                <c:pt idx="0">
                  <c:v>7660.4</c:v>
                </c:pt>
                <c:pt idx="1">
                  <c:v>7705.2</c:v>
                </c:pt>
              </c:numCache>
            </c:numRef>
          </c:val>
        </c:ser>
        <c:shape val="cone"/>
        <c:axId val="133644672"/>
        <c:axId val="133646208"/>
        <c:axId val="0"/>
      </c:bar3DChart>
      <c:catAx>
        <c:axId val="133644672"/>
        <c:scaling>
          <c:orientation val="minMax"/>
        </c:scaling>
        <c:axPos val="b"/>
        <c:numFmt formatCode="General" sourceLinked="1"/>
        <c:tickLblPos val="nextTo"/>
        <c:crossAx val="133646208"/>
        <c:crosses val="autoZero"/>
        <c:auto val="1"/>
        <c:lblAlgn val="ctr"/>
        <c:lblOffset val="100"/>
      </c:catAx>
      <c:valAx>
        <c:axId val="133646208"/>
        <c:scaling>
          <c:orientation val="minMax"/>
        </c:scaling>
        <c:axPos val="l"/>
        <c:majorGridlines/>
        <c:numFmt formatCode="General" sourceLinked="1"/>
        <c:tickLblPos val="nextTo"/>
        <c:crossAx val="133644672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Лист1!$A$38</c:f>
              <c:strCache>
                <c:ptCount val="1"/>
                <c:pt idx="0">
                  <c:v>Дорожное хозяйство и транспорт</c:v>
                </c:pt>
              </c:strCache>
            </c:strRef>
          </c:tx>
          <c:spPr>
            <a:solidFill>
              <a:srgbClr val="99CCFF"/>
            </a:solidFill>
          </c:spPr>
          <c:cat>
            <c:numRef>
              <c:f>Лист1!$B$37:$C$37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Лист1!$B$38:$C$38</c:f>
              <c:numCache>
                <c:formatCode>0.0</c:formatCode>
                <c:ptCount val="2"/>
                <c:pt idx="0">
                  <c:v>87648</c:v>
                </c:pt>
                <c:pt idx="1">
                  <c:v>80094</c:v>
                </c:pt>
              </c:numCache>
            </c:numRef>
          </c:val>
        </c:ser>
        <c:shape val="cone"/>
        <c:axId val="133797376"/>
        <c:axId val="133798912"/>
        <c:axId val="0"/>
      </c:bar3DChart>
      <c:catAx>
        <c:axId val="133797376"/>
        <c:scaling>
          <c:orientation val="minMax"/>
        </c:scaling>
        <c:axPos val="b"/>
        <c:numFmt formatCode="General" sourceLinked="1"/>
        <c:tickLblPos val="nextTo"/>
        <c:crossAx val="133798912"/>
        <c:crosses val="autoZero"/>
        <c:auto val="1"/>
        <c:lblAlgn val="ctr"/>
        <c:lblOffset val="100"/>
      </c:catAx>
      <c:valAx>
        <c:axId val="133798912"/>
        <c:scaling>
          <c:orientation val="minMax"/>
        </c:scaling>
        <c:axPos val="l"/>
        <c:majorGridlines/>
        <c:numFmt formatCode="0.0" sourceLinked="1"/>
        <c:tickLblPos val="nextTo"/>
        <c:crossAx val="133797376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Лист1!$A$41</c:f>
              <c:strCache>
                <c:ptCount val="1"/>
                <c:pt idx="0">
                  <c:v>ЖКХ</c:v>
                </c:pt>
              </c:strCache>
            </c:strRef>
          </c:tx>
          <c:spPr>
            <a:solidFill>
              <a:srgbClr val="99CCFF"/>
            </a:solidFill>
          </c:spPr>
          <c:cat>
            <c:numRef>
              <c:f>Лист1!$B$40:$C$40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Лист1!$B$41:$C$41</c:f>
              <c:numCache>
                <c:formatCode>General</c:formatCode>
                <c:ptCount val="2"/>
                <c:pt idx="0">
                  <c:v>92850.6</c:v>
                </c:pt>
                <c:pt idx="1">
                  <c:v>145665.20000000001</c:v>
                </c:pt>
              </c:numCache>
            </c:numRef>
          </c:val>
        </c:ser>
        <c:shape val="cone"/>
        <c:axId val="122829440"/>
        <c:axId val="122851712"/>
        <c:axId val="0"/>
      </c:bar3DChart>
      <c:catAx>
        <c:axId val="122829440"/>
        <c:scaling>
          <c:orientation val="minMax"/>
        </c:scaling>
        <c:axPos val="b"/>
        <c:numFmt formatCode="General" sourceLinked="1"/>
        <c:tickLblPos val="nextTo"/>
        <c:crossAx val="122851712"/>
        <c:crosses val="autoZero"/>
        <c:auto val="1"/>
        <c:lblAlgn val="ctr"/>
        <c:lblOffset val="100"/>
      </c:catAx>
      <c:valAx>
        <c:axId val="122851712"/>
        <c:scaling>
          <c:orientation val="minMax"/>
        </c:scaling>
        <c:axPos val="l"/>
        <c:majorGridlines/>
        <c:numFmt formatCode="General" sourceLinked="1"/>
        <c:tickLblPos val="nextTo"/>
        <c:crossAx val="122829440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B8FB0-330B-4C20-8F70-C0BE4990F55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466ED4-6B0D-4B7A-B051-12D21ECE666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66FF33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Cambria" panose="02040503050406030204" pitchFamily="18" charset="0"/>
            </a:rPr>
            <a:t>Главный распорядитель бюджетных средств - Управление образования Администрации Колпашевского района</a:t>
          </a:r>
          <a:endParaRPr lang="ru-RU" sz="18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CEAC49E-6497-4370-A356-802AAFBF458E}" type="parTrans" cxnId="{061E33D0-904E-4F1E-8B2C-4C4D29346BFA}">
      <dgm:prSet/>
      <dgm:spPr/>
      <dgm:t>
        <a:bodyPr/>
        <a:lstStyle/>
        <a:p>
          <a:endParaRPr lang="ru-RU"/>
        </a:p>
      </dgm:t>
    </dgm:pt>
    <dgm:pt modelId="{D2C767AA-DD0F-4115-8637-D1BC3576ECB9}" type="sibTrans" cxnId="{061E33D0-904E-4F1E-8B2C-4C4D29346BFA}">
      <dgm:prSet/>
      <dgm:spPr/>
      <dgm:t>
        <a:bodyPr/>
        <a:lstStyle/>
        <a:p>
          <a:endParaRPr lang="ru-RU"/>
        </a:p>
      </dgm:t>
    </dgm:pt>
    <dgm:pt modelId="{53A40A98-F883-4B7E-9315-75B8FEA1B27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00FFFF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17 общеобразовательных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организаций </a:t>
          </a:r>
          <a:endParaRPr lang="ru-RU" sz="12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6DF8EA1-26D6-49D7-BC29-580D184F7051}" type="parTrans" cxnId="{EEAC9FDB-FFDC-45FF-BBEF-8245ECCF5224}">
      <dgm:prSet/>
      <dgm:spPr/>
      <dgm:t>
        <a:bodyPr/>
        <a:lstStyle/>
        <a:p>
          <a:endParaRPr lang="ru-RU"/>
        </a:p>
      </dgm:t>
    </dgm:pt>
    <dgm:pt modelId="{88F3EEE1-71B4-46DC-A3F3-EB3A65E14E24}" type="sibTrans" cxnId="{EEAC9FDB-FFDC-45FF-BBEF-8245ECCF5224}">
      <dgm:prSet/>
      <dgm:spPr/>
      <dgm:t>
        <a:bodyPr/>
        <a:lstStyle/>
        <a:p>
          <a:endParaRPr lang="ru-RU"/>
        </a:p>
      </dgm:t>
    </dgm:pt>
    <dgm:pt modelId="{9BEEBC65-FB16-4534-A956-27189396461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00FFFF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8 организаций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дошкольного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образования </a:t>
          </a:r>
        </a:p>
      </dgm:t>
    </dgm:pt>
    <dgm:pt modelId="{E88027AD-0F8A-4A70-B1E4-A92318696A5A}" type="parTrans" cxnId="{B107B519-99AB-4445-90CF-D471EB19A2B1}">
      <dgm:prSet/>
      <dgm:spPr/>
      <dgm:t>
        <a:bodyPr/>
        <a:lstStyle/>
        <a:p>
          <a:endParaRPr lang="ru-RU"/>
        </a:p>
      </dgm:t>
    </dgm:pt>
    <dgm:pt modelId="{93686226-B76C-4962-BEB1-B87B4C7DAFAD}" type="sibTrans" cxnId="{B107B519-99AB-4445-90CF-D471EB19A2B1}">
      <dgm:prSet/>
      <dgm:spPr/>
      <dgm:t>
        <a:bodyPr/>
        <a:lstStyle/>
        <a:p>
          <a:endParaRPr lang="ru-RU"/>
        </a:p>
      </dgm:t>
    </dgm:pt>
    <dgm:pt modelId="{D6F4BA42-074D-4A48-8125-D2F73A62C74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00FFFF"/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4 организации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дополнительного</a:t>
          </a:r>
          <a:r>
            <a:rPr lang="ru-RU" sz="1400" b="1" dirty="0" smtClean="0">
              <a:solidFill>
                <a:schemeClr val="tx1"/>
              </a:solidFill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Cambria" panose="02040503050406030204" pitchFamily="18" charset="0"/>
            </a:rPr>
            <a:t>образования</a:t>
          </a:r>
          <a:endParaRPr lang="ru-RU" sz="1100" dirty="0">
            <a:solidFill>
              <a:schemeClr val="tx1"/>
            </a:solidFill>
          </a:endParaRPr>
        </a:p>
      </dgm:t>
    </dgm:pt>
    <dgm:pt modelId="{D77B61E8-5D8E-41D4-BA25-B1D9FB119EEF}" type="parTrans" cxnId="{DD4955B5-CA9A-4C2D-8238-A21BAF66F4BD}">
      <dgm:prSet/>
      <dgm:spPr/>
      <dgm:t>
        <a:bodyPr/>
        <a:lstStyle/>
        <a:p>
          <a:endParaRPr lang="ru-RU"/>
        </a:p>
      </dgm:t>
    </dgm:pt>
    <dgm:pt modelId="{B0536396-AB40-4290-8420-5A6C5D01E721}" type="sibTrans" cxnId="{DD4955B5-CA9A-4C2D-8238-A21BAF66F4BD}">
      <dgm:prSet/>
      <dgm:spPr/>
      <dgm:t>
        <a:bodyPr/>
        <a:lstStyle/>
        <a:p>
          <a:endParaRPr lang="ru-RU"/>
        </a:p>
      </dgm:t>
    </dgm:pt>
    <dgm:pt modelId="{5D98FC9A-2622-429D-A5E8-E66D1FED6C2F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7 казенных общеобразовательных организации</a:t>
          </a:r>
          <a:endParaRPr lang="ru-RU" dirty="0">
            <a:solidFill>
              <a:schemeClr val="tx1"/>
            </a:solidFill>
          </a:endParaRPr>
        </a:p>
      </dgm:t>
    </dgm:pt>
    <dgm:pt modelId="{D5339529-B69C-4B66-AC82-B58BFD0090F7}" type="parTrans" cxnId="{AB375F7F-2B62-4BC1-84F0-68F4465B3FFE}">
      <dgm:prSet/>
      <dgm:spPr/>
      <dgm:t>
        <a:bodyPr/>
        <a:lstStyle/>
        <a:p>
          <a:endParaRPr lang="ru-RU"/>
        </a:p>
      </dgm:t>
    </dgm:pt>
    <dgm:pt modelId="{B6B726AD-CC87-4EC8-BD8E-8E43B50762EB}" type="sibTrans" cxnId="{AB375F7F-2B62-4BC1-84F0-68F4465B3FFE}">
      <dgm:prSet/>
      <dgm:spPr/>
      <dgm:t>
        <a:bodyPr/>
        <a:lstStyle/>
        <a:p>
          <a:endParaRPr lang="ru-RU"/>
        </a:p>
      </dgm:t>
    </dgm:pt>
    <dgm:pt modelId="{F2B7771F-99DC-40C3-80F3-E59882EF6222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7 бюджетных общеобразовательных организаций </a:t>
          </a:r>
          <a:endParaRPr lang="ru-RU" dirty="0">
            <a:solidFill>
              <a:schemeClr val="tx1"/>
            </a:solidFill>
          </a:endParaRPr>
        </a:p>
      </dgm:t>
    </dgm:pt>
    <dgm:pt modelId="{33D70B4F-467A-4CCC-B6BA-A5B2DC46F46A}" type="parTrans" cxnId="{568B16B5-55F1-47C9-8F90-CB13A6A10960}">
      <dgm:prSet/>
      <dgm:spPr/>
      <dgm:t>
        <a:bodyPr/>
        <a:lstStyle/>
        <a:p>
          <a:endParaRPr lang="ru-RU"/>
        </a:p>
      </dgm:t>
    </dgm:pt>
    <dgm:pt modelId="{8E8D3BD9-378E-433E-B66A-7A5A78D8B5B8}" type="sibTrans" cxnId="{568B16B5-55F1-47C9-8F90-CB13A6A10960}">
      <dgm:prSet/>
      <dgm:spPr/>
      <dgm:t>
        <a:bodyPr/>
        <a:lstStyle/>
        <a:p>
          <a:endParaRPr lang="ru-RU"/>
        </a:p>
      </dgm:t>
    </dgm:pt>
    <dgm:pt modelId="{60EDED37-798B-433F-A852-C1C75C27E7C5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3 автономных общеобразовательных организаций</a:t>
          </a:r>
          <a:endParaRPr lang="ru-RU" dirty="0">
            <a:solidFill>
              <a:schemeClr val="tx1"/>
            </a:solidFill>
          </a:endParaRPr>
        </a:p>
      </dgm:t>
    </dgm:pt>
    <dgm:pt modelId="{0F9BE085-4038-49CF-A7CC-323975B0051E}" type="parTrans" cxnId="{082F05B5-DF43-4618-8DEC-7AEFE15380D9}">
      <dgm:prSet/>
      <dgm:spPr/>
      <dgm:t>
        <a:bodyPr/>
        <a:lstStyle/>
        <a:p>
          <a:endParaRPr lang="ru-RU"/>
        </a:p>
      </dgm:t>
    </dgm:pt>
    <dgm:pt modelId="{D94D2180-CCBC-4369-9CDD-136AA675ACE6}" type="sibTrans" cxnId="{082F05B5-DF43-4618-8DEC-7AEFE15380D9}">
      <dgm:prSet/>
      <dgm:spPr/>
      <dgm:t>
        <a:bodyPr/>
        <a:lstStyle/>
        <a:p>
          <a:endParaRPr lang="ru-RU"/>
        </a:p>
      </dgm:t>
    </dgm:pt>
    <dgm:pt modelId="{F22FE1F3-C83B-457C-82A6-1C33CDC0C23C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3 бюджетные организации дошкольного образования </a:t>
          </a:r>
          <a:endParaRPr lang="ru-RU" dirty="0">
            <a:solidFill>
              <a:schemeClr val="tx1"/>
            </a:solidFill>
          </a:endParaRPr>
        </a:p>
      </dgm:t>
    </dgm:pt>
    <dgm:pt modelId="{A5ED3EF8-13F4-4857-BB50-E98FD2053A74}" type="parTrans" cxnId="{2389E276-B4CF-4A33-980F-3D9243D03F68}">
      <dgm:prSet/>
      <dgm:spPr/>
      <dgm:t>
        <a:bodyPr/>
        <a:lstStyle/>
        <a:p>
          <a:endParaRPr lang="ru-RU"/>
        </a:p>
      </dgm:t>
    </dgm:pt>
    <dgm:pt modelId="{916BA79F-81EC-4DD0-97D4-5B1ED64E9579}" type="sibTrans" cxnId="{2389E276-B4CF-4A33-980F-3D9243D03F68}">
      <dgm:prSet/>
      <dgm:spPr/>
      <dgm:t>
        <a:bodyPr/>
        <a:lstStyle/>
        <a:p>
          <a:endParaRPr lang="ru-RU"/>
        </a:p>
      </dgm:t>
    </dgm:pt>
    <dgm:pt modelId="{6F00CF40-FD16-438E-9A37-9BFBEA474965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5 автономные организации дошкольного образования </a:t>
          </a:r>
          <a:endParaRPr lang="ru-RU" dirty="0">
            <a:solidFill>
              <a:schemeClr val="tx1"/>
            </a:solidFill>
          </a:endParaRPr>
        </a:p>
      </dgm:t>
    </dgm:pt>
    <dgm:pt modelId="{8B735166-A136-4029-ADBF-A8AC28830F13}" type="parTrans" cxnId="{273EAFCE-B6C0-4B5E-83E1-34BE316A46FB}">
      <dgm:prSet/>
      <dgm:spPr/>
      <dgm:t>
        <a:bodyPr/>
        <a:lstStyle/>
        <a:p>
          <a:endParaRPr lang="ru-RU"/>
        </a:p>
      </dgm:t>
    </dgm:pt>
    <dgm:pt modelId="{5A96DDF3-6B0B-4898-BA2F-56D9CEF756B1}" type="sibTrans" cxnId="{273EAFCE-B6C0-4B5E-83E1-34BE316A46FB}">
      <dgm:prSet/>
      <dgm:spPr/>
      <dgm:t>
        <a:bodyPr/>
        <a:lstStyle/>
        <a:p>
          <a:endParaRPr lang="ru-RU"/>
        </a:p>
      </dgm:t>
    </dgm:pt>
    <dgm:pt modelId="{270ACF43-68FF-4348-833B-44FF7EEAB6A1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 бюджетные организации дополнительного образования</a:t>
          </a:r>
          <a:endParaRPr lang="ru-RU" dirty="0">
            <a:solidFill>
              <a:schemeClr val="tx1"/>
            </a:solidFill>
          </a:endParaRPr>
        </a:p>
      </dgm:t>
    </dgm:pt>
    <dgm:pt modelId="{85BBF2DB-1461-4330-94FA-9B5D461CAF3E}" type="parTrans" cxnId="{62099761-2ECF-4B09-9B4A-B42E0614211A}">
      <dgm:prSet/>
      <dgm:spPr/>
      <dgm:t>
        <a:bodyPr/>
        <a:lstStyle/>
        <a:p>
          <a:endParaRPr lang="ru-RU"/>
        </a:p>
      </dgm:t>
    </dgm:pt>
    <dgm:pt modelId="{ECE9AFED-84B8-48AC-AE7A-7186F5380A5B}" type="sibTrans" cxnId="{62099761-2ECF-4B09-9B4A-B42E0614211A}">
      <dgm:prSet/>
      <dgm:spPr/>
      <dgm:t>
        <a:bodyPr/>
        <a:lstStyle/>
        <a:p>
          <a:endParaRPr lang="ru-RU"/>
        </a:p>
      </dgm:t>
    </dgm:pt>
    <dgm:pt modelId="{B943B575-8078-421D-83E7-634F1000E93C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 автономные организации дополнительного образования </a:t>
          </a:r>
          <a:endParaRPr lang="ru-RU" dirty="0">
            <a:solidFill>
              <a:schemeClr val="tx1"/>
            </a:solidFill>
          </a:endParaRPr>
        </a:p>
      </dgm:t>
    </dgm:pt>
    <dgm:pt modelId="{F24F42C3-962B-4ADF-B185-1AFF88D21EFC}" type="parTrans" cxnId="{AD1ADEB8-54E4-43FC-90E1-3B30179B7DAC}">
      <dgm:prSet/>
      <dgm:spPr/>
      <dgm:t>
        <a:bodyPr/>
        <a:lstStyle/>
        <a:p>
          <a:endParaRPr lang="ru-RU"/>
        </a:p>
      </dgm:t>
    </dgm:pt>
    <dgm:pt modelId="{404EDDB7-1476-46B7-9DE3-CFE944FA37B2}" type="sibTrans" cxnId="{AD1ADEB8-54E4-43FC-90E1-3B30179B7DAC}">
      <dgm:prSet/>
      <dgm:spPr/>
      <dgm:t>
        <a:bodyPr/>
        <a:lstStyle/>
        <a:p>
          <a:endParaRPr lang="ru-RU"/>
        </a:p>
      </dgm:t>
    </dgm:pt>
    <dgm:pt modelId="{B5EE0E1A-444F-4A2B-9B0C-1A5C089F65D8}" type="pres">
      <dgm:prSet presAssocID="{461B8FB0-330B-4C20-8F70-C0BE4990F5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F467D5F-6C3F-47DC-BF0D-A726D53679AB}" type="pres">
      <dgm:prSet presAssocID="{7E466ED4-6B0D-4B7A-B051-12D21ECE6667}" presName="hierRoot1" presStyleCnt="0">
        <dgm:presLayoutVars>
          <dgm:hierBranch val="init"/>
        </dgm:presLayoutVars>
      </dgm:prSet>
      <dgm:spPr/>
    </dgm:pt>
    <dgm:pt modelId="{F37866FE-5158-4AB5-8408-25A8D1B83EAC}" type="pres">
      <dgm:prSet presAssocID="{7E466ED4-6B0D-4B7A-B051-12D21ECE6667}" presName="rootComposite1" presStyleCnt="0"/>
      <dgm:spPr/>
    </dgm:pt>
    <dgm:pt modelId="{1351B592-9C38-4977-968E-F66531169A55}" type="pres">
      <dgm:prSet presAssocID="{7E466ED4-6B0D-4B7A-B051-12D21ECE6667}" presName="rootText1" presStyleLbl="node0" presStyleIdx="0" presStyleCnt="1" custScaleX="402153" custScaleY="124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60AF59-24D2-4B36-BB32-4203E3724E4E}" type="pres">
      <dgm:prSet presAssocID="{7E466ED4-6B0D-4B7A-B051-12D21ECE66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C300F18-10C5-4218-B1AE-A2DD021338DE}" type="pres">
      <dgm:prSet presAssocID="{7E466ED4-6B0D-4B7A-B051-12D21ECE6667}" presName="hierChild2" presStyleCnt="0"/>
      <dgm:spPr/>
    </dgm:pt>
    <dgm:pt modelId="{56734E64-A405-412E-8160-3F2834764268}" type="pres">
      <dgm:prSet presAssocID="{E6DF8EA1-26D6-49D7-BC29-580D184F705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7EA709DE-84DB-4434-A236-8D5910CB1526}" type="pres">
      <dgm:prSet presAssocID="{53A40A98-F883-4B7E-9315-75B8FEA1B271}" presName="hierRoot2" presStyleCnt="0">
        <dgm:presLayoutVars>
          <dgm:hierBranch val="init"/>
        </dgm:presLayoutVars>
      </dgm:prSet>
      <dgm:spPr/>
    </dgm:pt>
    <dgm:pt modelId="{20BEC76C-9B7A-4C76-88A9-E5F46372581C}" type="pres">
      <dgm:prSet presAssocID="{53A40A98-F883-4B7E-9315-75B8FEA1B271}" presName="rootComposite" presStyleCnt="0"/>
      <dgm:spPr/>
    </dgm:pt>
    <dgm:pt modelId="{40605AC5-6B2B-4B13-891F-2D0DD7FE408F}" type="pres">
      <dgm:prSet presAssocID="{53A40A98-F883-4B7E-9315-75B8FEA1B271}" presName="rootText" presStyleLbl="node2" presStyleIdx="0" presStyleCnt="3" custScaleX="173118" custScaleY="99464" custLinFactNeighborX="27717" custLinFactNeighborY="-17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58916A-77BA-44BD-A3DD-205590B0D6E4}" type="pres">
      <dgm:prSet presAssocID="{53A40A98-F883-4B7E-9315-75B8FEA1B271}" presName="rootConnector" presStyleLbl="node2" presStyleIdx="0" presStyleCnt="3"/>
      <dgm:spPr/>
      <dgm:t>
        <a:bodyPr/>
        <a:lstStyle/>
        <a:p>
          <a:endParaRPr lang="ru-RU"/>
        </a:p>
      </dgm:t>
    </dgm:pt>
    <dgm:pt modelId="{A2E7FA2B-503F-4960-A7B2-9D72ECBDF90B}" type="pres">
      <dgm:prSet presAssocID="{53A40A98-F883-4B7E-9315-75B8FEA1B271}" presName="hierChild4" presStyleCnt="0"/>
      <dgm:spPr/>
    </dgm:pt>
    <dgm:pt modelId="{20274EA8-ED7C-4DA8-A724-CB198AB7DC3D}" type="pres">
      <dgm:prSet presAssocID="{D5339529-B69C-4B66-AC82-B58BFD0090F7}" presName="Name37" presStyleLbl="parChTrans1D3" presStyleIdx="0" presStyleCnt="7"/>
      <dgm:spPr/>
      <dgm:t>
        <a:bodyPr/>
        <a:lstStyle/>
        <a:p>
          <a:endParaRPr lang="ru-RU"/>
        </a:p>
      </dgm:t>
    </dgm:pt>
    <dgm:pt modelId="{644BA490-D7A7-4A04-8B98-79F0118612BC}" type="pres">
      <dgm:prSet presAssocID="{5D98FC9A-2622-429D-A5E8-E66D1FED6C2F}" presName="hierRoot2" presStyleCnt="0">
        <dgm:presLayoutVars>
          <dgm:hierBranch val="init"/>
        </dgm:presLayoutVars>
      </dgm:prSet>
      <dgm:spPr/>
    </dgm:pt>
    <dgm:pt modelId="{087B7C44-F4E4-4970-BF61-D1EAE3D8C47D}" type="pres">
      <dgm:prSet presAssocID="{5D98FC9A-2622-429D-A5E8-E66D1FED6C2F}" presName="rootComposite" presStyleCnt="0"/>
      <dgm:spPr/>
    </dgm:pt>
    <dgm:pt modelId="{43D3EE93-0F05-4654-AE83-56E1D024650A}" type="pres">
      <dgm:prSet presAssocID="{5D98FC9A-2622-429D-A5E8-E66D1FED6C2F}" presName="rootText" presStyleLbl="node3" presStyleIdx="0" presStyleCnt="7" custScaleX="115518" custScaleY="102683" custLinFactNeighborX="41654" custLinFactNeighborY="-540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FA500A-4599-49FF-8B5E-7C1E5042DAA9}" type="pres">
      <dgm:prSet presAssocID="{5D98FC9A-2622-429D-A5E8-E66D1FED6C2F}" presName="rootConnector" presStyleLbl="node3" presStyleIdx="0" presStyleCnt="7"/>
      <dgm:spPr/>
      <dgm:t>
        <a:bodyPr/>
        <a:lstStyle/>
        <a:p>
          <a:endParaRPr lang="ru-RU"/>
        </a:p>
      </dgm:t>
    </dgm:pt>
    <dgm:pt modelId="{CAD577F0-E92F-408B-94E7-777283B35D75}" type="pres">
      <dgm:prSet presAssocID="{5D98FC9A-2622-429D-A5E8-E66D1FED6C2F}" presName="hierChild4" presStyleCnt="0"/>
      <dgm:spPr/>
    </dgm:pt>
    <dgm:pt modelId="{F3EB3E65-68E1-4F0A-9397-3E5AC55F83D9}" type="pres">
      <dgm:prSet presAssocID="{5D98FC9A-2622-429D-A5E8-E66D1FED6C2F}" presName="hierChild5" presStyleCnt="0"/>
      <dgm:spPr/>
    </dgm:pt>
    <dgm:pt modelId="{4CA49297-930F-4921-AD9C-7BBD2ABFFB62}" type="pres">
      <dgm:prSet presAssocID="{33D70B4F-467A-4CCC-B6BA-A5B2DC46F46A}" presName="Name37" presStyleLbl="parChTrans1D3" presStyleIdx="1" presStyleCnt="7"/>
      <dgm:spPr/>
      <dgm:t>
        <a:bodyPr/>
        <a:lstStyle/>
        <a:p>
          <a:endParaRPr lang="ru-RU"/>
        </a:p>
      </dgm:t>
    </dgm:pt>
    <dgm:pt modelId="{6FA3A716-1249-4B6E-9CE9-EBDC30EDFA60}" type="pres">
      <dgm:prSet presAssocID="{F2B7771F-99DC-40C3-80F3-E59882EF6222}" presName="hierRoot2" presStyleCnt="0">
        <dgm:presLayoutVars>
          <dgm:hierBranch val="init"/>
        </dgm:presLayoutVars>
      </dgm:prSet>
      <dgm:spPr/>
    </dgm:pt>
    <dgm:pt modelId="{F81D0833-BACE-4C4B-BBA8-FE5422F7C90E}" type="pres">
      <dgm:prSet presAssocID="{F2B7771F-99DC-40C3-80F3-E59882EF6222}" presName="rootComposite" presStyleCnt="0"/>
      <dgm:spPr/>
    </dgm:pt>
    <dgm:pt modelId="{8D7C0897-752D-4468-A0E7-8B59C285D75F}" type="pres">
      <dgm:prSet presAssocID="{F2B7771F-99DC-40C3-80F3-E59882EF6222}" presName="rootText" presStyleLbl="node3" presStyleIdx="1" presStyleCnt="7" custScaleX="116139" custScaleY="102877" custLinFactNeighborX="42287" custLinFactNeighborY="-893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11894C-8A8F-49B6-B79E-F9E988B9FBA7}" type="pres">
      <dgm:prSet presAssocID="{F2B7771F-99DC-40C3-80F3-E59882EF6222}" presName="rootConnector" presStyleLbl="node3" presStyleIdx="1" presStyleCnt="7"/>
      <dgm:spPr/>
      <dgm:t>
        <a:bodyPr/>
        <a:lstStyle/>
        <a:p>
          <a:endParaRPr lang="ru-RU"/>
        </a:p>
      </dgm:t>
    </dgm:pt>
    <dgm:pt modelId="{63E82F08-D574-4865-A471-EE5FADCF7917}" type="pres">
      <dgm:prSet presAssocID="{F2B7771F-99DC-40C3-80F3-E59882EF6222}" presName="hierChild4" presStyleCnt="0"/>
      <dgm:spPr/>
    </dgm:pt>
    <dgm:pt modelId="{8C086C69-9E49-48F2-BAAB-3AB81E0E5A0F}" type="pres">
      <dgm:prSet presAssocID="{F2B7771F-99DC-40C3-80F3-E59882EF6222}" presName="hierChild5" presStyleCnt="0"/>
      <dgm:spPr/>
    </dgm:pt>
    <dgm:pt modelId="{C889536D-2A90-4D76-AB89-D98E6C65873F}" type="pres">
      <dgm:prSet presAssocID="{0F9BE085-4038-49CF-A7CC-323975B0051E}" presName="Name37" presStyleLbl="parChTrans1D3" presStyleIdx="2" presStyleCnt="7"/>
      <dgm:spPr/>
      <dgm:t>
        <a:bodyPr/>
        <a:lstStyle/>
        <a:p>
          <a:endParaRPr lang="ru-RU"/>
        </a:p>
      </dgm:t>
    </dgm:pt>
    <dgm:pt modelId="{6D7F97FA-E257-4413-A90B-012A3E282F68}" type="pres">
      <dgm:prSet presAssocID="{60EDED37-798B-433F-A852-C1C75C27E7C5}" presName="hierRoot2" presStyleCnt="0">
        <dgm:presLayoutVars>
          <dgm:hierBranch val="init"/>
        </dgm:presLayoutVars>
      </dgm:prSet>
      <dgm:spPr/>
    </dgm:pt>
    <dgm:pt modelId="{B8AD7735-2682-4F1A-A4A6-2736EFF56A54}" type="pres">
      <dgm:prSet presAssocID="{60EDED37-798B-433F-A852-C1C75C27E7C5}" presName="rootComposite" presStyleCnt="0"/>
      <dgm:spPr/>
    </dgm:pt>
    <dgm:pt modelId="{1E74F1A0-34DB-454C-A7E5-0CA2FEBDD7B4}" type="pres">
      <dgm:prSet presAssocID="{60EDED37-798B-433F-A852-C1C75C27E7C5}" presName="rootText" presStyleLbl="node3" presStyleIdx="2" presStyleCnt="7" custScaleX="116584" custScaleY="103465" custLinFactY="-23369" custLinFactNeighborX="4351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D092C7-89C6-45FD-A987-AF9B1470D1C8}" type="pres">
      <dgm:prSet presAssocID="{60EDED37-798B-433F-A852-C1C75C27E7C5}" presName="rootConnector" presStyleLbl="node3" presStyleIdx="2" presStyleCnt="7"/>
      <dgm:spPr/>
      <dgm:t>
        <a:bodyPr/>
        <a:lstStyle/>
        <a:p>
          <a:endParaRPr lang="ru-RU"/>
        </a:p>
      </dgm:t>
    </dgm:pt>
    <dgm:pt modelId="{67106353-7CF4-4838-8ED1-DD196AB4440E}" type="pres">
      <dgm:prSet presAssocID="{60EDED37-798B-433F-A852-C1C75C27E7C5}" presName="hierChild4" presStyleCnt="0"/>
      <dgm:spPr/>
    </dgm:pt>
    <dgm:pt modelId="{2A19CFB1-5447-4DFE-9779-D168DA95D2C6}" type="pres">
      <dgm:prSet presAssocID="{60EDED37-798B-433F-A852-C1C75C27E7C5}" presName="hierChild5" presStyleCnt="0"/>
      <dgm:spPr/>
    </dgm:pt>
    <dgm:pt modelId="{909AFB4B-C3BF-4ABB-A55E-B9C988477DA3}" type="pres">
      <dgm:prSet presAssocID="{53A40A98-F883-4B7E-9315-75B8FEA1B271}" presName="hierChild5" presStyleCnt="0"/>
      <dgm:spPr/>
    </dgm:pt>
    <dgm:pt modelId="{3F07A85E-D4A7-41B0-9E77-81EC9FAFE8D7}" type="pres">
      <dgm:prSet presAssocID="{E88027AD-0F8A-4A70-B1E4-A92318696A5A}" presName="Name37" presStyleLbl="parChTrans1D2" presStyleIdx="1" presStyleCnt="3"/>
      <dgm:spPr/>
      <dgm:t>
        <a:bodyPr/>
        <a:lstStyle/>
        <a:p>
          <a:endParaRPr lang="ru-RU"/>
        </a:p>
      </dgm:t>
    </dgm:pt>
    <dgm:pt modelId="{E80CC190-7E6A-4263-A662-F4D24638173A}" type="pres">
      <dgm:prSet presAssocID="{9BEEBC65-FB16-4534-A956-271893964613}" presName="hierRoot2" presStyleCnt="0">
        <dgm:presLayoutVars>
          <dgm:hierBranch val="init"/>
        </dgm:presLayoutVars>
      </dgm:prSet>
      <dgm:spPr/>
    </dgm:pt>
    <dgm:pt modelId="{1988ACD9-9C7E-4F81-B57B-E740851127F0}" type="pres">
      <dgm:prSet presAssocID="{9BEEBC65-FB16-4534-A956-271893964613}" presName="rootComposite" presStyleCnt="0"/>
      <dgm:spPr/>
    </dgm:pt>
    <dgm:pt modelId="{0CF1AB15-6BF0-4FF2-B8E6-683B9E1D8B37}" type="pres">
      <dgm:prSet presAssocID="{9BEEBC65-FB16-4534-A956-271893964613}" presName="rootText" presStyleLbl="node2" presStyleIdx="1" presStyleCnt="3" custScaleX="176379" custScaleY="107494" custLinFactNeighborX="31334" custLinFactNeighborY="-17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603EE5-BA34-40A2-B7C0-7562D865F57A}" type="pres">
      <dgm:prSet presAssocID="{9BEEBC65-FB16-4534-A956-271893964613}" presName="rootConnector" presStyleLbl="node2" presStyleIdx="1" presStyleCnt="3"/>
      <dgm:spPr/>
      <dgm:t>
        <a:bodyPr/>
        <a:lstStyle/>
        <a:p>
          <a:endParaRPr lang="ru-RU"/>
        </a:p>
      </dgm:t>
    </dgm:pt>
    <dgm:pt modelId="{3617351F-A938-4173-BE53-87689D4FCCF2}" type="pres">
      <dgm:prSet presAssocID="{9BEEBC65-FB16-4534-A956-271893964613}" presName="hierChild4" presStyleCnt="0"/>
      <dgm:spPr/>
    </dgm:pt>
    <dgm:pt modelId="{EF1AA3DA-D02A-4265-AE37-7C621FFCCBAD}" type="pres">
      <dgm:prSet presAssocID="{A5ED3EF8-13F4-4857-BB50-E98FD2053A74}" presName="Name37" presStyleLbl="parChTrans1D3" presStyleIdx="3" presStyleCnt="7"/>
      <dgm:spPr/>
      <dgm:t>
        <a:bodyPr/>
        <a:lstStyle/>
        <a:p>
          <a:endParaRPr lang="ru-RU"/>
        </a:p>
      </dgm:t>
    </dgm:pt>
    <dgm:pt modelId="{DCF45D44-DFE7-44A2-A213-D7B7F7D82C12}" type="pres">
      <dgm:prSet presAssocID="{F22FE1F3-C83B-457C-82A6-1C33CDC0C23C}" presName="hierRoot2" presStyleCnt="0">
        <dgm:presLayoutVars>
          <dgm:hierBranch val="init"/>
        </dgm:presLayoutVars>
      </dgm:prSet>
      <dgm:spPr/>
    </dgm:pt>
    <dgm:pt modelId="{5BC5F3A8-1CDB-40F0-91B5-67AD0008335E}" type="pres">
      <dgm:prSet presAssocID="{F22FE1F3-C83B-457C-82A6-1C33CDC0C23C}" presName="rootComposite" presStyleCnt="0"/>
      <dgm:spPr/>
    </dgm:pt>
    <dgm:pt modelId="{FA56E30B-0803-45F7-8C0C-D345C5A38262}" type="pres">
      <dgm:prSet presAssocID="{F22FE1F3-C83B-457C-82A6-1C33CDC0C23C}" presName="rootText" presStyleLbl="node3" presStyleIdx="3" presStyleCnt="7" custScaleX="115545" custScaleY="102822" custLinFactNeighborX="40838" custLinFactNeighborY="-37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638B08-5A40-420F-B29D-43014ABECC0E}" type="pres">
      <dgm:prSet presAssocID="{F22FE1F3-C83B-457C-82A6-1C33CDC0C23C}" presName="rootConnector" presStyleLbl="node3" presStyleIdx="3" presStyleCnt="7"/>
      <dgm:spPr/>
      <dgm:t>
        <a:bodyPr/>
        <a:lstStyle/>
        <a:p>
          <a:endParaRPr lang="ru-RU"/>
        </a:p>
      </dgm:t>
    </dgm:pt>
    <dgm:pt modelId="{9C63DE9C-9547-424E-9727-759684B5A899}" type="pres">
      <dgm:prSet presAssocID="{F22FE1F3-C83B-457C-82A6-1C33CDC0C23C}" presName="hierChild4" presStyleCnt="0"/>
      <dgm:spPr/>
    </dgm:pt>
    <dgm:pt modelId="{C8FA4EC5-58D2-480E-92D9-5A244157897B}" type="pres">
      <dgm:prSet presAssocID="{F22FE1F3-C83B-457C-82A6-1C33CDC0C23C}" presName="hierChild5" presStyleCnt="0"/>
      <dgm:spPr/>
    </dgm:pt>
    <dgm:pt modelId="{DAE5053F-F2EA-466B-9B7D-DA389D033728}" type="pres">
      <dgm:prSet presAssocID="{8B735166-A136-4029-ADBF-A8AC28830F13}" presName="Name37" presStyleLbl="parChTrans1D3" presStyleIdx="4" presStyleCnt="7"/>
      <dgm:spPr/>
      <dgm:t>
        <a:bodyPr/>
        <a:lstStyle/>
        <a:p>
          <a:endParaRPr lang="ru-RU"/>
        </a:p>
      </dgm:t>
    </dgm:pt>
    <dgm:pt modelId="{D6A3BD50-877E-4AC5-835C-9A10347C7818}" type="pres">
      <dgm:prSet presAssocID="{6F00CF40-FD16-438E-9A37-9BFBEA474965}" presName="hierRoot2" presStyleCnt="0">
        <dgm:presLayoutVars>
          <dgm:hierBranch val="init"/>
        </dgm:presLayoutVars>
      </dgm:prSet>
      <dgm:spPr/>
    </dgm:pt>
    <dgm:pt modelId="{F61F9366-8BDB-468D-96C9-9857492B01BD}" type="pres">
      <dgm:prSet presAssocID="{6F00CF40-FD16-438E-9A37-9BFBEA474965}" presName="rootComposite" presStyleCnt="0"/>
      <dgm:spPr/>
    </dgm:pt>
    <dgm:pt modelId="{97F1B51B-BC6E-4378-A540-2CEA04E8A192}" type="pres">
      <dgm:prSet presAssocID="{6F00CF40-FD16-438E-9A37-9BFBEA474965}" presName="rootText" presStyleLbl="node3" presStyleIdx="4" presStyleCnt="7" custScaleX="115545" custScaleY="102822" custLinFactNeighborX="42495" custLinFactNeighborY="-630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572E8E-C599-4C73-A539-8B86E4AB3801}" type="pres">
      <dgm:prSet presAssocID="{6F00CF40-FD16-438E-9A37-9BFBEA474965}" presName="rootConnector" presStyleLbl="node3" presStyleIdx="4" presStyleCnt="7"/>
      <dgm:spPr/>
      <dgm:t>
        <a:bodyPr/>
        <a:lstStyle/>
        <a:p>
          <a:endParaRPr lang="ru-RU"/>
        </a:p>
      </dgm:t>
    </dgm:pt>
    <dgm:pt modelId="{B406546B-DF01-4DF2-BB9E-27C2C241E875}" type="pres">
      <dgm:prSet presAssocID="{6F00CF40-FD16-438E-9A37-9BFBEA474965}" presName="hierChild4" presStyleCnt="0"/>
      <dgm:spPr/>
    </dgm:pt>
    <dgm:pt modelId="{17275538-6136-4F87-9D6E-5A7F51F0BE23}" type="pres">
      <dgm:prSet presAssocID="{6F00CF40-FD16-438E-9A37-9BFBEA474965}" presName="hierChild5" presStyleCnt="0"/>
      <dgm:spPr/>
    </dgm:pt>
    <dgm:pt modelId="{1185F384-13BA-4EC6-956A-ED77D8D6D384}" type="pres">
      <dgm:prSet presAssocID="{9BEEBC65-FB16-4534-A956-271893964613}" presName="hierChild5" presStyleCnt="0"/>
      <dgm:spPr/>
    </dgm:pt>
    <dgm:pt modelId="{41F271C3-E24C-4975-92A8-11199E961256}" type="pres">
      <dgm:prSet presAssocID="{D77B61E8-5D8E-41D4-BA25-B1D9FB119EEF}" presName="Name37" presStyleLbl="parChTrans1D2" presStyleIdx="2" presStyleCnt="3"/>
      <dgm:spPr/>
      <dgm:t>
        <a:bodyPr/>
        <a:lstStyle/>
        <a:p>
          <a:endParaRPr lang="ru-RU"/>
        </a:p>
      </dgm:t>
    </dgm:pt>
    <dgm:pt modelId="{21E8376F-98C7-4234-A14B-9A6D605E5E1D}" type="pres">
      <dgm:prSet presAssocID="{D6F4BA42-074D-4A48-8125-D2F73A62C74B}" presName="hierRoot2" presStyleCnt="0">
        <dgm:presLayoutVars>
          <dgm:hierBranch val="init"/>
        </dgm:presLayoutVars>
      </dgm:prSet>
      <dgm:spPr/>
    </dgm:pt>
    <dgm:pt modelId="{3FDB2E59-4AE6-4529-B431-55601EB66529}" type="pres">
      <dgm:prSet presAssocID="{D6F4BA42-074D-4A48-8125-D2F73A62C74B}" presName="rootComposite" presStyleCnt="0"/>
      <dgm:spPr/>
    </dgm:pt>
    <dgm:pt modelId="{AA4E55EF-B324-4BF7-8F8B-6B8018DDC63B}" type="pres">
      <dgm:prSet presAssocID="{D6F4BA42-074D-4A48-8125-D2F73A62C74B}" presName="rootText" presStyleLbl="node2" presStyleIdx="2" presStyleCnt="3" custScaleX="166890" custScaleY="104520" custLinFactNeighborX="19022" custLinFactNeighborY="-17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7E4A32-B22E-4614-9FF9-2335377B308D}" type="pres">
      <dgm:prSet presAssocID="{D6F4BA42-074D-4A48-8125-D2F73A62C74B}" presName="rootConnector" presStyleLbl="node2" presStyleIdx="2" presStyleCnt="3"/>
      <dgm:spPr/>
      <dgm:t>
        <a:bodyPr/>
        <a:lstStyle/>
        <a:p>
          <a:endParaRPr lang="ru-RU"/>
        </a:p>
      </dgm:t>
    </dgm:pt>
    <dgm:pt modelId="{5E36C89F-E695-403C-BECD-F4758085514F}" type="pres">
      <dgm:prSet presAssocID="{D6F4BA42-074D-4A48-8125-D2F73A62C74B}" presName="hierChild4" presStyleCnt="0"/>
      <dgm:spPr/>
    </dgm:pt>
    <dgm:pt modelId="{1C56AC75-FA9F-43B7-90A3-E8B3249BEDE5}" type="pres">
      <dgm:prSet presAssocID="{85BBF2DB-1461-4330-94FA-9B5D461CAF3E}" presName="Name37" presStyleLbl="parChTrans1D3" presStyleIdx="5" presStyleCnt="7"/>
      <dgm:spPr/>
      <dgm:t>
        <a:bodyPr/>
        <a:lstStyle/>
        <a:p>
          <a:endParaRPr lang="ru-RU"/>
        </a:p>
      </dgm:t>
    </dgm:pt>
    <dgm:pt modelId="{32E19B93-CFF7-4F72-A8B5-E8B8FDC2D3B9}" type="pres">
      <dgm:prSet presAssocID="{270ACF43-68FF-4348-833B-44FF7EEAB6A1}" presName="hierRoot2" presStyleCnt="0">
        <dgm:presLayoutVars>
          <dgm:hierBranch val="init"/>
        </dgm:presLayoutVars>
      </dgm:prSet>
      <dgm:spPr/>
    </dgm:pt>
    <dgm:pt modelId="{BC3E904E-2D59-42DE-9B07-8941D86FDB35}" type="pres">
      <dgm:prSet presAssocID="{270ACF43-68FF-4348-833B-44FF7EEAB6A1}" presName="rootComposite" presStyleCnt="0"/>
      <dgm:spPr/>
    </dgm:pt>
    <dgm:pt modelId="{18817040-9405-40F1-94A4-2B62412F0B36}" type="pres">
      <dgm:prSet presAssocID="{270ACF43-68FF-4348-833B-44FF7EEAB6A1}" presName="rootText" presStyleLbl="node3" presStyleIdx="5" presStyleCnt="7" custScaleX="150182" custScaleY="102822" custLinFactNeighborX="17255" custLinFactNeighborY="-462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722DE2-F87F-4881-8A0A-2718B110A7AE}" type="pres">
      <dgm:prSet presAssocID="{270ACF43-68FF-4348-833B-44FF7EEAB6A1}" presName="rootConnector" presStyleLbl="node3" presStyleIdx="5" presStyleCnt="7"/>
      <dgm:spPr/>
      <dgm:t>
        <a:bodyPr/>
        <a:lstStyle/>
        <a:p>
          <a:endParaRPr lang="ru-RU"/>
        </a:p>
      </dgm:t>
    </dgm:pt>
    <dgm:pt modelId="{77242647-6551-400B-8856-69E1E14EC555}" type="pres">
      <dgm:prSet presAssocID="{270ACF43-68FF-4348-833B-44FF7EEAB6A1}" presName="hierChild4" presStyleCnt="0"/>
      <dgm:spPr/>
    </dgm:pt>
    <dgm:pt modelId="{C4A6393A-4AA5-4E06-8488-2D8BA2B846F7}" type="pres">
      <dgm:prSet presAssocID="{270ACF43-68FF-4348-833B-44FF7EEAB6A1}" presName="hierChild5" presStyleCnt="0"/>
      <dgm:spPr/>
    </dgm:pt>
    <dgm:pt modelId="{5AE128FF-7DB9-481C-9BFD-D86A69161B9F}" type="pres">
      <dgm:prSet presAssocID="{F24F42C3-962B-4ADF-B185-1AFF88D21EFC}" presName="Name37" presStyleLbl="parChTrans1D3" presStyleIdx="6" presStyleCnt="7"/>
      <dgm:spPr/>
      <dgm:t>
        <a:bodyPr/>
        <a:lstStyle/>
        <a:p>
          <a:endParaRPr lang="ru-RU"/>
        </a:p>
      </dgm:t>
    </dgm:pt>
    <dgm:pt modelId="{30C4C7B4-EDD1-41D8-9E82-5E0BD04954FB}" type="pres">
      <dgm:prSet presAssocID="{B943B575-8078-421D-83E7-634F1000E93C}" presName="hierRoot2" presStyleCnt="0">
        <dgm:presLayoutVars>
          <dgm:hierBranch val="init"/>
        </dgm:presLayoutVars>
      </dgm:prSet>
      <dgm:spPr/>
    </dgm:pt>
    <dgm:pt modelId="{492ACBF0-297A-49A9-8099-A410C8A0100E}" type="pres">
      <dgm:prSet presAssocID="{B943B575-8078-421D-83E7-634F1000E93C}" presName="rootComposite" presStyleCnt="0"/>
      <dgm:spPr/>
    </dgm:pt>
    <dgm:pt modelId="{D0CBC736-52B9-46F7-B99F-BA00B30575DF}" type="pres">
      <dgm:prSet presAssocID="{B943B575-8078-421D-83E7-634F1000E93C}" presName="rootText" presStyleLbl="node3" presStyleIdx="6" presStyleCnt="7" custScaleX="147552" custScaleY="102822" custLinFactNeighborX="8692" custLinFactNeighborY="-72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CCE897-5A46-4A6B-9C4D-6D13562B8F00}" type="pres">
      <dgm:prSet presAssocID="{B943B575-8078-421D-83E7-634F1000E93C}" presName="rootConnector" presStyleLbl="node3" presStyleIdx="6" presStyleCnt="7"/>
      <dgm:spPr/>
      <dgm:t>
        <a:bodyPr/>
        <a:lstStyle/>
        <a:p>
          <a:endParaRPr lang="ru-RU"/>
        </a:p>
      </dgm:t>
    </dgm:pt>
    <dgm:pt modelId="{AB1511D7-7889-4E02-A307-4B90C3F63A76}" type="pres">
      <dgm:prSet presAssocID="{B943B575-8078-421D-83E7-634F1000E93C}" presName="hierChild4" presStyleCnt="0"/>
      <dgm:spPr/>
    </dgm:pt>
    <dgm:pt modelId="{D3207333-6339-420A-BACA-264C1E52284C}" type="pres">
      <dgm:prSet presAssocID="{B943B575-8078-421D-83E7-634F1000E93C}" presName="hierChild5" presStyleCnt="0"/>
      <dgm:spPr/>
    </dgm:pt>
    <dgm:pt modelId="{C6226D74-462C-446F-8238-605F855FF878}" type="pres">
      <dgm:prSet presAssocID="{D6F4BA42-074D-4A48-8125-D2F73A62C74B}" presName="hierChild5" presStyleCnt="0"/>
      <dgm:spPr/>
    </dgm:pt>
    <dgm:pt modelId="{067AA0BB-0E4B-4E31-B317-5BA6557A4A93}" type="pres">
      <dgm:prSet presAssocID="{7E466ED4-6B0D-4B7A-B051-12D21ECE6667}" presName="hierChild3" presStyleCnt="0"/>
      <dgm:spPr/>
    </dgm:pt>
  </dgm:ptLst>
  <dgm:cxnLst>
    <dgm:cxn modelId="{AB375F7F-2B62-4BC1-84F0-68F4465B3FFE}" srcId="{53A40A98-F883-4B7E-9315-75B8FEA1B271}" destId="{5D98FC9A-2622-429D-A5E8-E66D1FED6C2F}" srcOrd="0" destOrd="0" parTransId="{D5339529-B69C-4B66-AC82-B58BFD0090F7}" sibTransId="{B6B726AD-CC87-4EC8-BD8E-8E43B50762EB}"/>
    <dgm:cxn modelId="{2389E276-B4CF-4A33-980F-3D9243D03F68}" srcId="{9BEEBC65-FB16-4534-A956-271893964613}" destId="{F22FE1F3-C83B-457C-82A6-1C33CDC0C23C}" srcOrd="0" destOrd="0" parTransId="{A5ED3EF8-13F4-4857-BB50-E98FD2053A74}" sibTransId="{916BA79F-81EC-4DD0-97D4-5B1ED64E9579}"/>
    <dgm:cxn modelId="{A91CA96B-214A-402B-8695-DE519B5278A6}" type="presOf" srcId="{6F00CF40-FD16-438E-9A37-9BFBEA474965}" destId="{B8572E8E-C599-4C73-A539-8B86E4AB3801}" srcOrd="1" destOrd="0" presId="urn:microsoft.com/office/officeart/2005/8/layout/orgChart1"/>
    <dgm:cxn modelId="{BBE93806-1E27-42AF-B171-A24628E830BC}" type="presOf" srcId="{461B8FB0-330B-4C20-8F70-C0BE4990F551}" destId="{B5EE0E1A-444F-4A2B-9B0C-1A5C089F65D8}" srcOrd="0" destOrd="0" presId="urn:microsoft.com/office/officeart/2005/8/layout/orgChart1"/>
    <dgm:cxn modelId="{6E0C3AEE-E90D-4A38-8C4B-8A37FD9C526B}" type="presOf" srcId="{B943B575-8078-421D-83E7-634F1000E93C}" destId="{3FCCE897-5A46-4A6B-9C4D-6D13562B8F00}" srcOrd="1" destOrd="0" presId="urn:microsoft.com/office/officeart/2005/8/layout/orgChart1"/>
    <dgm:cxn modelId="{AA283A1B-087D-479B-BB55-38ED1B132F2D}" type="presOf" srcId="{7E466ED4-6B0D-4B7A-B051-12D21ECE6667}" destId="{1260AF59-24D2-4B36-BB32-4203E3724E4E}" srcOrd="1" destOrd="0" presId="urn:microsoft.com/office/officeart/2005/8/layout/orgChart1"/>
    <dgm:cxn modelId="{D0B3091C-9DAC-45FB-82C1-875DF938390C}" type="presOf" srcId="{E6DF8EA1-26D6-49D7-BC29-580D184F7051}" destId="{56734E64-A405-412E-8160-3F2834764268}" srcOrd="0" destOrd="0" presId="urn:microsoft.com/office/officeart/2005/8/layout/orgChart1"/>
    <dgm:cxn modelId="{72BF85EF-7FBF-43CE-9E78-F157F10968E8}" type="presOf" srcId="{9BEEBC65-FB16-4534-A956-271893964613}" destId="{0CF1AB15-6BF0-4FF2-B8E6-683B9E1D8B37}" srcOrd="0" destOrd="0" presId="urn:microsoft.com/office/officeart/2005/8/layout/orgChart1"/>
    <dgm:cxn modelId="{58871807-5844-4AE6-91BE-FC6C40835248}" type="presOf" srcId="{85BBF2DB-1461-4330-94FA-9B5D461CAF3E}" destId="{1C56AC75-FA9F-43B7-90A3-E8B3249BEDE5}" srcOrd="0" destOrd="0" presId="urn:microsoft.com/office/officeart/2005/8/layout/orgChart1"/>
    <dgm:cxn modelId="{B33664D9-E8B9-44A1-A952-8308622585D5}" type="presOf" srcId="{5D98FC9A-2622-429D-A5E8-E66D1FED6C2F}" destId="{43D3EE93-0F05-4654-AE83-56E1D024650A}" srcOrd="0" destOrd="0" presId="urn:microsoft.com/office/officeart/2005/8/layout/orgChart1"/>
    <dgm:cxn modelId="{C2719C0C-9329-4945-BD14-1D1B6496C54F}" type="presOf" srcId="{53A40A98-F883-4B7E-9315-75B8FEA1B271}" destId="{9B58916A-77BA-44BD-A3DD-205590B0D6E4}" srcOrd="1" destOrd="0" presId="urn:microsoft.com/office/officeart/2005/8/layout/orgChart1"/>
    <dgm:cxn modelId="{674D4827-7E44-4FA2-B5C4-F62ECEBE2662}" type="presOf" srcId="{D6F4BA42-074D-4A48-8125-D2F73A62C74B}" destId="{9B7E4A32-B22E-4614-9FF9-2335377B308D}" srcOrd="1" destOrd="0" presId="urn:microsoft.com/office/officeart/2005/8/layout/orgChart1"/>
    <dgm:cxn modelId="{B107B519-99AB-4445-90CF-D471EB19A2B1}" srcId="{7E466ED4-6B0D-4B7A-B051-12D21ECE6667}" destId="{9BEEBC65-FB16-4534-A956-271893964613}" srcOrd="1" destOrd="0" parTransId="{E88027AD-0F8A-4A70-B1E4-A92318696A5A}" sibTransId="{93686226-B76C-4962-BEB1-B87B4C7DAFAD}"/>
    <dgm:cxn modelId="{8120F240-B020-4EE3-A2FE-2337415D708D}" type="presOf" srcId="{F22FE1F3-C83B-457C-82A6-1C33CDC0C23C}" destId="{3F638B08-5A40-420F-B29D-43014ABECC0E}" srcOrd="1" destOrd="0" presId="urn:microsoft.com/office/officeart/2005/8/layout/orgChart1"/>
    <dgm:cxn modelId="{082F05B5-DF43-4618-8DEC-7AEFE15380D9}" srcId="{53A40A98-F883-4B7E-9315-75B8FEA1B271}" destId="{60EDED37-798B-433F-A852-C1C75C27E7C5}" srcOrd="2" destOrd="0" parTransId="{0F9BE085-4038-49CF-A7CC-323975B0051E}" sibTransId="{D94D2180-CCBC-4369-9CDD-136AA675ACE6}"/>
    <dgm:cxn modelId="{2FCA5961-B99C-4F11-B7E5-9EB24BC88AC6}" type="presOf" srcId="{F22FE1F3-C83B-457C-82A6-1C33CDC0C23C}" destId="{FA56E30B-0803-45F7-8C0C-D345C5A38262}" srcOrd="0" destOrd="0" presId="urn:microsoft.com/office/officeart/2005/8/layout/orgChart1"/>
    <dgm:cxn modelId="{BC316C35-D2EB-428F-ACF7-F553E6CB8D85}" type="presOf" srcId="{F24F42C3-962B-4ADF-B185-1AFF88D21EFC}" destId="{5AE128FF-7DB9-481C-9BFD-D86A69161B9F}" srcOrd="0" destOrd="0" presId="urn:microsoft.com/office/officeart/2005/8/layout/orgChart1"/>
    <dgm:cxn modelId="{055D917E-651C-48FC-A5D9-6512F265A355}" type="presOf" srcId="{270ACF43-68FF-4348-833B-44FF7EEAB6A1}" destId="{E2722DE2-F87F-4881-8A0A-2718B110A7AE}" srcOrd="1" destOrd="0" presId="urn:microsoft.com/office/officeart/2005/8/layout/orgChart1"/>
    <dgm:cxn modelId="{568B16B5-55F1-47C9-8F90-CB13A6A10960}" srcId="{53A40A98-F883-4B7E-9315-75B8FEA1B271}" destId="{F2B7771F-99DC-40C3-80F3-E59882EF6222}" srcOrd="1" destOrd="0" parTransId="{33D70B4F-467A-4CCC-B6BA-A5B2DC46F46A}" sibTransId="{8E8D3BD9-378E-433E-B66A-7A5A78D8B5B8}"/>
    <dgm:cxn modelId="{FADD3506-ACCE-4FCC-A680-96C662B30D30}" type="presOf" srcId="{F2B7771F-99DC-40C3-80F3-E59882EF6222}" destId="{8D7C0897-752D-4468-A0E7-8B59C285D75F}" srcOrd="0" destOrd="0" presId="urn:microsoft.com/office/officeart/2005/8/layout/orgChart1"/>
    <dgm:cxn modelId="{62099761-2ECF-4B09-9B4A-B42E0614211A}" srcId="{D6F4BA42-074D-4A48-8125-D2F73A62C74B}" destId="{270ACF43-68FF-4348-833B-44FF7EEAB6A1}" srcOrd="0" destOrd="0" parTransId="{85BBF2DB-1461-4330-94FA-9B5D461CAF3E}" sibTransId="{ECE9AFED-84B8-48AC-AE7A-7186F5380A5B}"/>
    <dgm:cxn modelId="{8EF9875A-3D8F-42D7-8F28-F100BA3D3EE1}" type="presOf" srcId="{D5339529-B69C-4B66-AC82-B58BFD0090F7}" destId="{20274EA8-ED7C-4DA8-A724-CB198AB7DC3D}" srcOrd="0" destOrd="0" presId="urn:microsoft.com/office/officeart/2005/8/layout/orgChart1"/>
    <dgm:cxn modelId="{EEAC9FDB-FFDC-45FF-BBEF-8245ECCF5224}" srcId="{7E466ED4-6B0D-4B7A-B051-12D21ECE6667}" destId="{53A40A98-F883-4B7E-9315-75B8FEA1B271}" srcOrd="0" destOrd="0" parTransId="{E6DF8EA1-26D6-49D7-BC29-580D184F7051}" sibTransId="{88F3EEE1-71B4-46DC-A3F3-EB3A65E14E24}"/>
    <dgm:cxn modelId="{CA72C817-8738-4FAE-BCA0-F63B4F227343}" type="presOf" srcId="{60EDED37-798B-433F-A852-C1C75C27E7C5}" destId="{ECD092C7-89C6-45FD-A987-AF9B1470D1C8}" srcOrd="1" destOrd="0" presId="urn:microsoft.com/office/officeart/2005/8/layout/orgChart1"/>
    <dgm:cxn modelId="{BB6D442E-F2B0-486C-8194-02B5268C7073}" type="presOf" srcId="{6F00CF40-FD16-438E-9A37-9BFBEA474965}" destId="{97F1B51B-BC6E-4378-A540-2CEA04E8A192}" srcOrd="0" destOrd="0" presId="urn:microsoft.com/office/officeart/2005/8/layout/orgChart1"/>
    <dgm:cxn modelId="{97C6895F-E368-4FA7-A23C-0BC5B4C23B77}" type="presOf" srcId="{8B735166-A136-4029-ADBF-A8AC28830F13}" destId="{DAE5053F-F2EA-466B-9B7D-DA389D033728}" srcOrd="0" destOrd="0" presId="urn:microsoft.com/office/officeart/2005/8/layout/orgChart1"/>
    <dgm:cxn modelId="{AD1ADEB8-54E4-43FC-90E1-3B30179B7DAC}" srcId="{D6F4BA42-074D-4A48-8125-D2F73A62C74B}" destId="{B943B575-8078-421D-83E7-634F1000E93C}" srcOrd="1" destOrd="0" parTransId="{F24F42C3-962B-4ADF-B185-1AFF88D21EFC}" sibTransId="{404EDDB7-1476-46B7-9DE3-CFE944FA37B2}"/>
    <dgm:cxn modelId="{341416B8-8618-4FA5-8B4C-C26C8A69D570}" type="presOf" srcId="{A5ED3EF8-13F4-4857-BB50-E98FD2053A74}" destId="{EF1AA3DA-D02A-4265-AE37-7C621FFCCBAD}" srcOrd="0" destOrd="0" presId="urn:microsoft.com/office/officeart/2005/8/layout/orgChart1"/>
    <dgm:cxn modelId="{061E33D0-904E-4F1E-8B2C-4C4D29346BFA}" srcId="{461B8FB0-330B-4C20-8F70-C0BE4990F551}" destId="{7E466ED4-6B0D-4B7A-B051-12D21ECE6667}" srcOrd="0" destOrd="0" parTransId="{9CEAC49E-6497-4370-A356-802AAFBF458E}" sibTransId="{D2C767AA-DD0F-4115-8637-D1BC3576ECB9}"/>
    <dgm:cxn modelId="{492AF304-6827-4EAD-A072-7E39A48B4DCB}" type="presOf" srcId="{0F9BE085-4038-49CF-A7CC-323975B0051E}" destId="{C889536D-2A90-4D76-AB89-D98E6C65873F}" srcOrd="0" destOrd="0" presId="urn:microsoft.com/office/officeart/2005/8/layout/orgChart1"/>
    <dgm:cxn modelId="{273EAFCE-B6C0-4B5E-83E1-34BE316A46FB}" srcId="{9BEEBC65-FB16-4534-A956-271893964613}" destId="{6F00CF40-FD16-438E-9A37-9BFBEA474965}" srcOrd="1" destOrd="0" parTransId="{8B735166-A136-4029-ADBF-A8AC28830F13}" sibTransId="{5A96DDF3-6B0B-4898-BA2F-56D9CEF756B1}"/>
    <dgm:cxn modelId="{85D3123D-C23B-4A15-A09B-7387EF4E2828}" type="presOf" srcId="{53A40A98-F883-4B7E-9315-75B8FEA1B271}" destId="{40605AC5-6B2B-4B13-891F-2D0DD7FE408F}" srcOrd="0" destOrd="0" presId="urn:microsoft.com/office/officeart/2005/8/layout/orgChart1"/>
    <dgm:cxn modelId="{29197CBC-7EFE-47C1-8208-B441BF39A8A2}" type="presOf" srcId="{B943B575-8078-421D-83E7-634F1000E93C}" destId="{D0CBC736-52B9-46F7-B99F-BA00B30575DF}" srcOrd="0" destOrd="0" presId="urn:microsoft.com/office/officeart/2005/8/layout/orgChart1"/>
    <dgm:cxn modelId="{0A865AC3-CA2A-4260-8DEB-63AAD7BDBAD3}" type="presOf" srcId="{E88027AD-0F8A-4A70-B1E4-A92318696A5A}" destId="{3F07A85E-D4A7-41B0-9E77-81EC9FAFE8D7}" srcOrd="0" destOrd="0" presId="urn:microsoft.com/office/officeart/2005/8/layout/orgChart1"/>
    <dgm:cxn modelId="{FF868AAB-A294-4CE0-8500-E04C9A205120}" type="presOf" srcId="{33D70B4F-467A-4CCC-B6BA-A5B2DC46F46A}" destId="{4CA49297-930F-4921-AD9C-7BBD2ABFFB62}" srcOrd="0" destOrd="0" presId="urn:microsoft.com/office/officeart/2005/8/layout/orgChart1"/>
    <dgm:cxn modelId="{07A61D60-62E9-4430-A068-1C21E692E76D}" type="presOf" srcId="{D77B61E8-5D8E-41D4-BA25-B1D9FB119EEF}" destId="{41F271C3-E24C-4975-92A8-11199E961256}" srcOrd="0" destOrd="0" presId="urn:microsoft.com/office/officeart/2005/8/layout/orgChart1"/>
    <dgm:cxn modelId="{E37F7363-9432-4D48-B1C7-A8DF27AB44EE}" type="presOf" srcId="{7E466ED4-6B0D-4B7A-B051-12D21ECE6667}" destId="{1351B592-9C38-4977-968E-F66531169A55}" srcOrd="0" destOrd="0" presId="urn:microsoft.com/office/officeart/2005/8/layout/orgChart1"/>
    <dgm:cxn modelId="{D691659F-3D33-4A2A-A715-1300755144E8}" type="presOf" srcId="{60EDED37-798B-433F-A852-C1C75C27E7C5}" destId="{1E74F1A0-34DB-454C-A7E5-0CA2FEBDD7B4}" srcOrd="0" destOrd="0" presId="urn:microsoft.com/office/officeart/2005/8/layout/orgChart1"/>
    <dgm:cxn modelId="{8711A2A5-5130-4405-8958-2D03B229F083}" type="presOf" srcId="{D6F4BA42-074D-4A48-8125-D2F73A62C74B}" destId="{AA4E55EF-B324-4BF7-8F8B-6B8018DDC63B}" srcOrd="0" destOrd="0" presId="urn:microsoft.com/office/officeart/2005/8/layout/orgChart1"/>
    <dgm:cxn modelId="{21F2E84C-7356-48F3-9B38-73B6E98BEAB5}" type="presOf" srcId="{F2B7771F-99DC-40C3-80F3-E59882EF6222}" destId="{7E11894C-8A8F-49B6-B79E-F9E988B9FBA7}" srcOrd="1" destOrd="0" presId="urn:microsoft.com/office/officeart/2005/8/layout/orgChart1"/>
    <dgm:cxn modelId="{A00F2BDE-CD7A-413E-BE38-970C377AF7BE}" type="presOf" srcId="{270ACF43-68FF-4348-833B-44FF7EEAB6A1}" destId="{18817040-9405-40F1-94A4-2B62412F0B36}" srcOrd="0" destOrd="0" presId="urn:microsoft.com/office/officeart/2005/8/layout/orgChart1"/>
    <dgm:cxn modelId="{DD4955B5-CA9A-4C2D-8238-A21BAF66F4BD}" srcId="{7E466ED4-6B0D-4B7A-B051-12D21ECE6667}" destId="{D6F4BA42-074D-4A48-8125-D2F73A62C74B}" srcOrd="2" destOrd="0" parTransId="{D77B61E8-5D8E-41D4-BA25-B1D9FB119EEF}" sibTransId="{B0536396-AB40-4290-8420-5A6C5D01E721}"/>
    <dgm:cxn modelId="{38EC594F-8241-41C1-8AB9-50475EA6CD81}" type="presOf" srcId="{9BEEBC65-FB16-4534-A956-271893964613}" destId="{C5603EE5-BA34-40A2-B7C0-7562D865F57A}" srcOrd="1" destOrd="0" presId="urn:microsoft.com/office/officeart/2005/8/layout/orgChart1"/>
    <dgm:cxn modelId="{9E73F051-AD89-4AC3-854D-A104635EC034}" type="presOf" srcId="{5D98FC9A-2622-429D-A5E8-E66D1FED6C2F}" destId="{30FA500A-4599-49FF-8B5E-7C1E5042DAA9}" srcOrd="1" destOrd="0" presId="urn:microsoft.com/office/officeart/2005/8/layout/orgChart1"/>
    <dgm:cxn modelId="{D92C6235-9ECF-4519-B634-6ECA82D1C2CC}" type="presParOf" srcId="{B5EE0E1A-444F-4A2B-9B0C-1A5C089F65D8}" destId="{7F467D5F-6C3F-47DC-BF0D-A726D53679AB}" srcOrd="0" destOrd="0" presId="urn:microsoft.com/office/officeart/2005/8/layout/orgChart1"/>
    <dgm:cxn modelId="{7F8A4A7C-0845-40B9-99E5-0BD36F6580A5}" type="presParOf" srcId="{7F467D5F-6C3F-47DC-BF0D-A726D53679AB}" destId="{F37866FE-5158-4AB5-8408-25A8D1B83EAC}" srcOrd="0" destOrd="0" presId="urn:microsoft.com/office/officeart/2005/8/layout/orgChart1"/>
    <dgm:cxn modelId="{4FBF36F9-DE96-4E9A-B59C-06DDC93EFE11}" type="presParOf" srcId="{F37866FE-5158-4AB5-8408-25A8D1B83EAC}" destId="{1351B592-9C38-4977-968E-F66531169A55}" srcOrd="0" destOrd="0" presId="urn:microsoft.com/office/officeart/2005/8/layout/orgChart1"/>
    <dgm:cxn modelId="{CEC83EDE-3965-48ED-8F4D-E28EF8CEC04B}" type="presParOf" srcId="{F37866FE-5158-4AB5-8408-25A8D1B83EAC}" destId="{1260AF59-24D2-4B36-BB32-4203E3724E4E}" srcOrd="1" destOrd="0" presId="urn:microsoft.com/office/officeart/2005/8/layout/orgChart1"/>
    <dgm:cxn modelId="{079E6BBD-9239-484B-B28F-4738ED91C891}" type="presParOf" srcId="{7F467D5F-6C3F-47DC-BF0D-A726D53679AB}" destId="{BC300F18-10C5-4218-B1AE-A2DD021338DE}" srcOrd="1" destOrd="0" presId="urn:microsoft.com/office/officeart/2005/8/layout/orgChart1"/>
    <dgm:cxn modelId="{068632A9-05DB-40E2-83A5-7B6C52FEC846}" type="presParOf" srcId="{BC300F18-10C5-4218-B1AE-A2DD021338DE}" destId="{56734E64-A405-412E-8160-3F2834764268}" srcOrd="0" destOrd="0" presId="urn:microsoft.com/office/officeart/2005/8/layout/orgChart1"/>
    <dgm:cxn modelId="{7281A8D5-B11D-415C-B670-567FC12C6E71}" type="presParOf" srcId="{BC300F18-10C5-4218-B1AE-A2DD021338DE}" destId="{7EA709DE-84DB-4434-A236-8D5910CB1526}" srcOrd="1" destOrd="0" presId="urn:microsoft.com/office/officeart/2005/8/layout/orgChart1"/>
    <dgm:cxn modelId="{7B0E860E-90ED-48CD-B191-D6BED1275020}" type="presParOf" srcId="{7EA709DE-84DB-4434-A236-8D5910CB1526}" destId="{20BEC76C-9B7A-4C76-88A9-E5F46372581C}" srcOrd="0" destOrd="0" presId="urn:microsoft.com/office/officeart/2005/8/layout/orgChart1"/>
    <dgm:cxn modelId="{2B5B1CC1-3A08-432E-A636-7BBB77ECE4EE}" type="presParOf" srcId="{20BEC76C-9B7A-4C76-88A9-E5F46372581C}" destId="{40605AC5-6B2B-4B13-891F-2D0DD7FE408F}" srcOrd="0" destOrd="0" presId="urn:microsoft.com/office/officeart/2005/8/layout/orgChart1"/>
    <dgm:cxn modelId="{309BA782-DD9A-47D6-BBA4-35A7CA9DD934}" type="presParOf" srcId="{20BEC76C-9B7A-4C76-88A9-E5F46372581C}" destId="{9B58916A-77BA-44BD-A3DD-205590B0D6E4}" srcOrd="1" destOrd="0" presId="urn:microsoft.com/office/officeart/2005/8/layout/orgChart1"/>
    <dgm:cxn modelId="{53813219-2E36-40BD-A85B-B8889D009A98}" type="presParOf" srcId="{7EA709DE-84DB-4434-A236-8D5910CB1526}" destId="{A2E7FA2B-503F-4960-A7B2-9D72ECBDF90B}" srcOrd="1" destOrd="0" presId="urn:microsoft.com/office/officeart/2005/8/layout/orgChart1"/>
    <dgm:cxn modelId="{7CC3EE99-D748-44AC-89B8-D9EA4C0092F4}" type="presParOf" srcId="{A2E7FA2B-503F-4960-A7B2-9D72ECBDF90B}" destId="{20274EA8-ED7C-4DA8-A724-CB198AB7DC3D}" srcOrd="0" destOrd="0" presId="urn:microsoft.com/office/officeart/2005/8/layout/orgChart1"/>
    <dgm:cxn modelId="{315AE8D6-F992-424D-922A-C33587DFF252}" type="presParOf" srcId="{A2E7FA2B-503F-4960-A7B2-9D72ECBDF90B}" destId="{644BA490-D7A7-4A04-8B98-79F0118612BC}" srcOrd="1" destOrd="0" presId="urn:microsoft.com/office/officeart/2005/8/layout/orgChart1"/>
    <dgm:cxn modelId="{0F7576FA-5EC8-402A-BD04-8C150C7ECB84}" type="presParOf" srcId="{644BA490-D7A7-4A04-8B98-79F0118612BC}" destId="{087B7C44-F4E4-4970-BF61-D1EAE3D8C47D}" srcOrd="0" destOrd="0" presId="urn:microsoft.com/office/officeart/2005/8/layout/orgChart1"/>
    <dgm:cxn modelId="{19916CDB-680C-4508-A943-79BF92288BBD}" type="presParOf" srcId="{087B7C44-F4E4-4970-BF61-D1EAE3D8C47D}" destId="{43D3EE93-0F05-4654-AE83-56E1D024650A}" srcOrd="0" destOrd="0" presId="urn:microsoft.com/office/officeart/2005/8/layout/orgChart1"/>
    <dgm:cxn modelId="{8B443E4E-16EA-444C-BBD3-E08BFFADEED6}" type="presParOf" srcId="{087B7C44-F4E4-4970-BF61-D1EAE3D8C47D}" destId="{30FA500A-4599-49FF-8B5E-7C1E5042DAA9}" srcOrd="1" destOrd="0" presId="urn:microsoft.com/office/officeart/2005/8/layout/orgChart1"/>
    <dgm:cxn modelId="{1DD03219-8F09-4071-B076-90576DEB36A1}" type="presParOf" srcId="{644BA490-D7A7-4A04-8B98-79F0118612BC}" destId="{CAD577F0-E92F-408B-94E7-777283B35D75}" srcOrd="1" destOrd="0" presId="urn:microsoft.com/office/officeart/2005/8/layout/orgChart1"/>
    <dgm:cxn modelId="{8D56E211-EC79-4E09-87F5-69790A1AA7AE}" type="presParOf" srcId="{644BA490-D7A7-4A04-8B98-79F0118612BC}" destId="{F3EB3E65-68E1-4F0A-9397-3E5AC55F83D9}" srcOrd="2" destOrd="0" presId="urn:microsoft.com/office/officeart/2005/8/layout/orgChart1"/>
    <dgm:cxn modelId="{50D0D8A8-09EA-43A5-BD1F-50CED6D76C65}" type="presParOf" srcId="{A2E7FA2B-503F-4960-A7B2-9D72ECBDF90B}" destId="{4CA49297-930F-4921-AD9C-7BBD2ABFFB62}" srcOrd="2" destOrd="0" presId="urn:microsoft.com/office/officeart/2005/8/layout/orgChart1"/>
    <dgm:cxn modelId="{9BAA75E9-003A-4EF8-BD9E-1D2AAE5D1147}" type="presParOf" srcId="{A2E7FA2B-503F-4960-A7B2-9D72ECBDF90B}" destId="{6FA3A716-1249-4B6E-9CE9-EBDC30EDFA60}" srcOrd="3" destOrd="0" presId="urn:microsoft.com/office/officeart/2005/8/layout/orgChart1"/>
    <dgm:cxn modelId="{B4CA812B-23E3-46E4-B360-483EBC0EF765}" type="presParOf" srcId="{6FA3A716-1249-4B6E-9CE9-EBDC30EDFA60}" destId="{F81D0833-BACE-4C4B-BBA8-FE5422F7C90E}" srcOrd="0" destOrd="0" presId="urn:microsoft.com/office/officeart/2005/8/layout/orgChart1"/>
    <dgm:cxn modelId="{EFC896BD-49A9-4577-A760-C740BCF1719B}" type="presParOf" srcId="{F81D0833-BACE-4C4B-BBA8-FE5422F7C90E}" destId="{8D7C0897-752D-4468-A0E7-8B59C285D75F}" srcOrd="0" destOrd="0" presId="urn:microsoft.com/office/officeart/2005/8/layout/orgChart1"/>
    <dgm:cxn modelId="{CC407195-261A-477A-9E32-2A3684A6B3EE}" type="presParOf" srcId="{F81D0833-BACE-4C4B-BBA8-FE5422F7C90E}" destId="{7E11894C-8A8F-49B6-B79E-F9E988B9FBA7}" srcOrd="1" destOrd="0" presId="urn:microsoft.com/office/officeart/2005/8/layout/orgChart1"/>
    <dgm:cxn modelId="{ADFE9588-4DC3-4B4E-8179-2525C4CB69C5}" type="presParOf" srcId="{6FA3A716-1249-4B6E-9CE9-EBDC30EDFA60}" destId="{63E82F08-D574-4865-A471-EE5FADCF7917}" srcOrd="1" destOrd="0" presId="urn:microsoft.com/office/officeart/2005/8/layout/orgChart1"/>
    <dgm:cxn modelId="{C8EBF44C-6CC1-4B6B-9B28-68146A57F91E}" type="presParOf" srcId="{6FA3A716-1249-4B6E-9CE9-EBDC30EDFA60}" destId="{8C086C69-9E49-48F2-BAAB-3AB81E0E5A0F}" srcOrd="2" destOrd="0" presId="urn:microsoft.com/office/officeart/2005/8/layout/orgChart1"/>
    <dgm:cxn modelId="{F0C07039-D395-48CA-ACDA-C595FD5D2231}" type="presParOf" srcId="{A2E7FA2B-503F-4960-A7B2-9D72ECBDF90B}" destId="{C889536D-2A90-4D76-AB89-D98E6C65873F}" srcOrd="4" destOrd="0" presId="urn:microsoft.com/office/officeart/2005/8/layout/orgChart1"/>
    <dgm:cxn modelId="{E1F5ED6C-A08B-4D57-AE10-5F49F6BBCCC1}" type="presParOf" srcId="{A2E7FA2B-503F-4960-A7B2-9D72ECBDF90B}" destId="{6D7F97FA-E257-4413-A90B-012A3E282F68}" srcOrd="5" destOrd="0" presId="urn:microsoft.com/office/officeart/2005/8/layout/orgChart1"/>
    <dgm:cxn modelId="{F30E6041-8E45-4EB7-AE23-2A6440FF3B12}" type="presParOf" srcId="{6D7F97FA-E257-4413-A90B-012A3E282F68}" destId="{B8AD7735-2682-4F1A-A4A6-2736EFF56A54}" srcOrd="0" destOrd="0" presId="urn:microsoft.com/office/officeart/2005/8/layout/orgChart1"/>
    <dgm:cxn modelId="{350B801A-4B18-4CE0-BB7B-755066D40821}" type="presParOf" srcId="{B8AD7735-2682-4F1A-A4A6-2736EFF56A54}" destId="{1E74F1A0-34DB-454C-A7E5-0CA2FEBDD7B4}" srcOrd="0" destOrd="0" presId="urn:microsoft.com/office/officeart/2005/8/layout/orgChart1"/>
    <dgm:cxn modelId="{EBA1E312-1C85-44D3-AD3A-4CEA0B0F6AE3}" type="presParOf" srcId="{B8AD7735-2682-4F1A-A4A6-2736EFF56A54}" destId="{ECD092C7-89C6-45FD-A987-AF9B1470D1C8}" srcOrd="1" destOrd="0" presId="urn:microsoft.com/office/officeart/2005/8/layout/orgChart1"/>
    <dgm:cxn modelId="{BB47EE3C-FBCA-49E1-937C-8472CAACD8F8}" type="presParOf" srcId="{6D7F97FA-E257-4413-A90B-012A3E282F68}" destId="{67106353-7CF4-4838-8ED1-DD196AB4440E}" srcOrd="1" destOrd="0" presId="urn:microsoft.com/office/officeart/2005/8/layout/orgChart1"/>
    <dgm:cxn modelId="{BB4D00E7-72F1-4951-A714-3ABBC482595E}" type="presParOf" srcId="{6D7F97FA-E257-4413-A90B-012A3E282F68}" destId="{2A19CFB1-5447-4DFE-9779-D168DA95D2C6}" srcOrd="2" destOrd="0" presId="urn:microsoft.com/office/officeart/2005/8/layout/orgChart1"/>
    <dgm:cxn modelId="{BC646B8D-3E59-4F2C-BA21-055C90427C3D}" type="presParOf" srcId="{7EA709DE-84DB-4434-A236-8D5910CB1526}" destId="{909AFB4B-C3BF-4ABB-A55E-B9C988477DA3}" srcOrd="2" destOrd="0" presId="urn:microsoft.com/office/officeart/2005/8/layout/orgChart1"/>
    <dgm:cxn modelId="{762922B6-90E3-46FB-8F85-0CAC0BEEEACC}" type="presParOf" srcId="{BC300F18-10C5-4218-B1AE-A2DD021338DE}" destId="{3F07A85E-D4A7-41B0-9E77-81EC9FAFE8D7}" srcOrd="2" destOrd="0" presId="urn:microsoft.com/office/officeart/2005/8/layout/orgChart1"/>
    <dgm:cxn modelId="{3BAD5BBA-CC6B-4F9B-BC72-53E24229824E}" type="presParOf" srcId="{BC300F18-10C5-4218-B1AE-A2DD021338DE}" destId="{E80CC190-7E6A-4263-A662-F4D24638173A}" srcOrd="3" destOrd="0" presId="urn:microsoft.com/office/officeart/2005/8/layout/orgChart1"/>
    <dgm:cxn modelId="{6E1A051B-19E1-49F7-A0C1-2238C800B035}" type="presParOf" srcId="{E80CC190-7E6A-4263-A662-F4D24638173A}" destId="{1988ACD9-9C7E-4F81-B57B-E740851127F0}" srcOrd="0" destOrd="0" presId="urn:microsoft.com/office/officeart/2005/8/layout/orgChart1"/>
    <dgm:cxn modelId="{BA8304E7-8DF7-41B2-992A-CA90134787C0}" type="presParOf" srcId="{1988ACD9-9C7E-4F81-B57B-E740851127F0}" destId="{0CF1AB15-6BF0-4FF2-B8E6-683B9E1D8B37}" srcOrd="0" destOrd="0" presId="urn:microsoft.com/office/officeart/2005/8/layout/orgChart1"/>
    <dgm:cxn modelId="{E9330D84-65CE-48D1-98EA-AD675FF8D1FC}" type="presParOf" srcId="{1988ACD9-9C7E-4F81-B57B-E740851127F0}" destId="{C5603EE5-BA34-40A2-B7C0-7562D865F57A}" srcOrd="1" destOrd="0" presId="urn:microsoft.com/office/officeart/2005/8/layout/orgChart1"/>
    <dgm:cxn modelId="{D182D6DB-555C-4B56-AC4F-F4A475CB8D21}" type="presParOf" srcId="{E80CC190-7E6A-4263-A662-F4D24638173A}" destId="{3617351F-A938-4173-BE53-87689D4FCCF2}" srcOrd="1" destOrd="0" presId="urn:microsoft.com/office/officeart/2005/8/layout/orgChart1"/>
    <dgm:cxn modelId="{4C04E567-1A24-4469-93C5-263A4725B4DD}" type="presParOf" srcId="{3617351F-A938-4173-BE53-87689D4FCCF2}" destId="{EF1AA3DA-D02A-4265-AE37-7C621FFCCBAD}" srcOrd="0" destOrd="0" presId="urn:microsoft.com/office/officeart/2005/8/layout/orgChart1"/>
    <dgm:cxn modelId="{74B19FD1-CC80-4A02-8584-E1C278D59298}" type="presParOf" srcId="{3617351F-A938-4173-BE53-87689D4FCCF2}" destId="{DCF45D44-DFE7-44A2-A213-D7B7F7D82C12}" srcOrd="1" destOrd="0" presId="urn:microsoft.com/office/officeart/2005/8/layout/orgChart1"/>
    <dgm:cxn modelId="{2B59ECC4-147B-4C92-AB90-B5BE2805232F}" type="presParOf" srcId="{DCF45D44-DFE7-44A2-A213-D7B7F7D82C12}" destId="{5BC5F3A8-1CDB-40F0-91B5-67AD0008335E}" srcOrd="0" destOrd="0" presId="urn:microsoft.com/office/officeart/2005/8/layout/orgChart1"/>
    <dgm:cxn modelId="{58FC4D49-E8CB-414A-91E1-FE17E61E3D52}" type="presParOf" srcId="{5BC5F3A8-1CDB-40F0-91B5-67AD0008335E}" destId="{FA56E30B-0803-45F7-8C0C-D345C5A38262}" srcOrd="0" destOrd="0" presId="urn:microsoft.com/office/officeart/2005/8/layout/orgChart1"/>
    <dgm:cxn modelId="{B77CEA63-3A66-42FC-9B7B-C8680D28A46E}" type="presParOf" srcId="{5BC5F3A8-1CDB-40F0-91B5-67AD0008335E}" destId="{3F638B08-5A40-420F-B29D-43014ABECC0E}" srcOrd="1" destOrd="0" presId="urn:microsoft.com/office/officeart/2005/8/layout/orgChart1"/>
    <dgm:cxn modelId="{6B573A3B-9AED-49F1-8A58-4632D7B0ABA7}" type="presParOf" srcId="{DCF45D44-DFE7-44A2-A213-D7B7F7D82C12}" destId="{9C63DE9C-9547-424E-9727-759684B5A899}" srcOrd="1" destOrd="0" presId="urn:microsoft.com/office/officeart/2005/8/layout/orgChart1"/>
    <dgm:cxn modelId="{DB47832B-E378-4046-85AC-70D3BFBF9F4B}" type="presParOf" srcId="{DCF45D44-DFE7-44A2-A213-D7B7F7D82C12}" destId="{C8FA4EC5-58D2-480E-92D9-5A244157897B}" srcOrd="2" destOrd="0" presId="urn:microsoft.com/office/officeart/2005/8/layout/orgChart1"/>
    <dgm:cxn modelId="{B902F6D8-AEAA-4A90-AFD5-277B9B3C750A}" type="presParOf" srcId="{3617351F-A938-4173-BE53-87689D4FCCF2}" destId="{DAE5053F-F2EA-466B-9B7D-DA389D033728}" srcOrd="2" destOrd="0" presId="urn:microsoft.com/office/officeart/2005/8/layout/orgChart1"/>
    <dgm:cxn modelId="{0205B6BE-27C1-4364-AB85-35BB67763EE3}" type="presParOf" srcId="{3617351F-A938-4173-BE53-87689D4FCCF2}" destId="{D6A3BD50-877E-4AC5-835C-9A10347C7818}" srcOrd="3" destOrd="0" presId="urn:microsoft.com/office/officeart/2005/8/layout/orgChart1"/>
    <dgm:cxn modelId="{31CA9D52-2F42-4337-B234-5E81E5064A4E}" type="presParOf" srcId="{D6A3BD50-877E-4AC5-835C-9A10347C7818}" destId="{F61F9366-8BDB-468D-96C9-9857492B01BD}" srcOrd="0" destOrd="0" presId="urn:microsoft.com/office/officeart/2005/8/layout/orgChart1"/>
    <dgm:cxn modelId="{6E046B12-8A1D-478F-A3F9-05977F059C89}" type="presParOf" srcId="{F61F9366-8BDB-468D-96C9-9857492B01BD}" destId="{97F1B51B-BC6E-4378-A540-2CEA04E8A192}" srcOrd="0" destOrd="0" presId="urn:microsoft.com/office/officeart/2005/8/layout/orgChart1"/>
    <dgm:cxn modelId="{0F352664-12B8-4052-87A2-C9213268A756}" type="presParOf" srcId="{F61F9366-8BDB-468D-96C9-9857492B01BD}" destId="{B8572E8E-C599-4C73-A539-8B86E4AB3801}" srcOrd="1" destOrd="0" presId="urn:microsoft.com/office/officeart/2005/8/layout/orgChart1"/>
    <dgm:cxn modelId="{8BD948C5-0EB8-4B9F-AEF0-537AC8065600}" type="presParOf" srcId="{D6A3BD50-877E-4AC5-835C-9A10347C7818}" destId="{B406546B-DF01-4DF2-BB9E-27C2C241E875}" srcOrd="1" destOrd="0" presId="urn:microsoft.com/office/officeart/2005/8/layout/orgChart1"/>
    <dgm:cxn modelId="{4AAD0310-3392-40BE-888C-94DA7E04765E}" type="presParOf" srcId="{D6A3BD50-877E-4AC5-835C-9A10347C7818}" destId="{17275538-6136-4F87-9D6E-5A7F51F0BE23}" srcOrd="2" destOrd="0" presId="urn:microsoft.com/office/officeart/2005/8/layout/orgChart1"/>
    <dgm:cxn modelId="{322B1E79-8A43-4643-8F2E-90DB2EE87A7E}" type="presParOf" srcId="{E80CC190-7E6A-4263-A662-F4D24638173A}" destId="{1185F384-13BA-4EC6-956A-ED77D8D6D384}" srcOrd="2" destOrd="0" presId="urn:microsoft.com/office/officeart/2005/8/layout/orgChart1"/>
    <dgm:cxn modelId="{8BC8D96F-1F7C-4184-8017-2E15A4C6A369}" type="presParOf" srcId="{BC300F18-10C5-4218-B1AE-A2DD021338DE}" destId="{41F271C3-E24C-4975-92A8-11199E961256}" srcOrd="4" destOrd="0" presId="urn:microsoft.com/office/officeart/2005/8/layout/orgChart1"/>
    <dgm:cxn modelId="{1CA4E83A-4AC3-4466-B0F7-F54DDCDB75D7}" type="presParOf" srcId="{BC300F18-10C5-4218-B1AE-A2DD021338DE}" destId="{21E8376F-98C7-4234-A14B-9A6D605E5E1D}" srcOrd="5" destOrd="0" presId="urn:microsoft.com/office/officeart/2005/8/layout/orgChart1"/>
    <dgm:cxn modelId="{52BB5C2F-76BC-4300-86C5-5572A0B8FEC0}" type="presParOf" srcId="{21E8376F-98C7-4234-A14B-9A6D605E5E1D}" destId="{3FDB2E59-4AE6-4529-B431-55601EB66529}" srcOrd="0" destOrd="0" presId="urn:microsoft.com/office/officeart/2005/8/layout/orgChart1"/>
    <dgm:cxn modelId="{686A034B-CB12-4443-BE50-0FD49024895C}" type="presParOf" srcId="{3FDB2E59-4AE6-4529-B431-55601EB66529}" destId="{AA4E55EF-B324-4BF7-8F8B-6B8018DDC63B}" srcOrd="0" destOrd="0" presId="urn:microsoft.com/office/officeart/2005/8/layout/orgChart1"/>
    <dgm:cxn modelId="{5984D972-9A0B-4590-BA09-694624EDDF2B}" type="presParOf" srcId="{3FDB2E59-4AE6-4529-B431-55601EB66529}" destId="{9B7E4A32-B22E-4614-9FF9-2335377B308D}" srcOrd="1" destOrd="0" presId="urn:microsoft.com/office/officeart/2005/8/layout/orgChart1"/>
    <dgm:cxn modelId="{FCE24D7B-21EE-472B-9DC4-A8708CDFE928}" type="presParOf" srcId="{21E8376F-98C7-4234-A14B-9A6D605E5E1D}" destId="{5E36C89F-E695-403C-BECD-F4758085514F}" srcOrd="1" destOrd="0" presId="urn:microsoft.com/office/officeart/2005/8/layout/orgChart1"/>
    <dgm:cxn modelId="{A0494914-DD0A-4EF7-929E-E6728D24AEA7}" type="presParOf" srcId="{5E36C89F-E695-403C-BECD-F4758085514F}" destId="{1C56AC75-FA9F-43B7-90A3-E8B3249BEDE5}" srcOrd="0" destOrd="0" presId="urn:microsoft.com/office/officeart/2005/8/layout/orgChart1"/>
    <dgm:cxn modelId="{F6D295D7-C089-44A8-BE29-3E503CC05398}" type="presParOf" srcId="{5E36C89F-E695-403C-BECD-F4758085514F}" destId="{32E19B93-CFF7-4F72-A8B5-E8B8FDC2D3B9}" srcOrd="1" destOrd="0" presId="urn:microsoft.com/office/officeart/2005/8/layout/orgChart1"/>
    <dgm:cxn modelId="{C7339477-23ED-45B7-ADEB-CF619C0EC452}" type="presParOf" srcId="{32E19B93-CFF7-4F72-A8B5-E8B8FDC2D3B9}" destId="{BC3E904E-2D59-42DE-9B07-8941D86FDB35}" srcOrd="0" destOrd="0" presId="urn:microsoft.com/office/officeart/2005/8/layout/orgChart1"/>
    <dgm:cxn modelId="{D150D0D4-DDE6-4F6E-8E68-A068EC79EBD5}" type="presParOf" srcId="{BC3E904E-2D59-42DE-9B07-8941D86FDB35}" destId="{18817040-9405-40F1-94A4-2B62412F0B36}" srcOrd="0" destOrd="0" presId="urn:microsoft.com/office/officeart/2005/8/layout/orgChart1"/>
    <dgm:cxn modelId="{48B86767-BA74-4AD9-8184-438048863E0B}" type="presParOf" srcId="{BC3E904E-2D59-42DE-9B07-8941D86FDB35}" destId="{E2722DE2-F87F-4881-8A0A-2718B110A7AE}" srcOrd="1" destOrd="0" presId="urn:microsoft.com/office/officeart/2005/8/layout/orgChart1"/>
    <dgm:cxn modelId="{CB7D440D-D2F1-482F-928F-7B3B193CC2C2}" type="presParOf" srcId="{32E19B93-CFF7-4F72-A8B5-E8B8FDC2D3B9}" destId="{77242647-6551-400B-8856-69E1E14EC555}" srcOrd="1" destOrd="0" presId="urn:microsoft.com/office/officeart/2005/8/layout/orgChart1"/>
    <dgm:cxn modelId="{B29A7A57-D5B2-4B0E-9FDC-3F8B0B7C24FB}" type="presParOf" srcId="{32E19B93-CFF7-4F72-A8B5-E8B8FDC2D3B9}" destId="{C4A6393A-4AA5-4E06-8488-2D8BA2B846F7}" srcOrd="2" destOrd="0" presId="urn:microsoft.com/office/officeart/2005/8/layout/orgChart1"/>
    <dgm:cxn modelId="{1BACD08F-A1C1-4167-8B79-8A4EBB09C2E4}" type="presParOf" srcId="{5E36C89F-E695-403C-BECD-F4758085514F}" destId="{5AE128FF-7DB9-481C-9BFD-D86A69161B9F}" srcOrd="2" destOrd="0" presId="urn:microsoft.com/office/officeart/2005/8/layout/orgChart1"/>
    <dgm:cxn modelId="{55D72B20-D7EC-4909-B054-118F49A57B03}" type="presParOf" srcId="{5E36C89F-E695-403C-BECD-F4758085514F}" destId="{30C4C7B4-EDD1-41D8-9E82-5E0BD04954FB}" srcOrd="3" destOrd="0" presId="urn:microsoft.com/office/officeart/2005/8/layout/orgChart1"/>
    <dgm:cxn modelId="{BACE6010-660F-48A5-82CE-9C449CD9CCDD}" type="presParOf" srcId="{30C4C7B4-EDD1-41D8-9E82-5E0BD04954FB}" destId="{492ACBF0-297A-49A9-8099-A410C8A0100E}" srcOrd="0" destOrd="0" presId="urn:microsoft.com/office/officeart/2005/8/layout/orgChart1"/>
    <dgm:cxn modelId="{81F3A272-0AEB-46BB-A10C-194C06AED73F}" type="presParOf" srcId="{492ACBF0-297A-49A9-8099-A410C8A0100E}" destId="{D0CBC736-52B9-46F7-B99F-BA00B30575DF}" srcOrd="0" destOrd="0" presId="urn:microsoft.com/office/officeart/2005/8/layout/orgChart1"/>
    <dgm:cxn modelId="{013758AE-CA97-40AF-B2B3-C404F93E5B22}" type="presParOf" srcId="{492ACBF0-297A-49A9-8099-A410C8A0100E}" destId="{3FCCE897-5A46-4A6B-9C4D-6D13562B8F00}" srcOrd="1" destOrd="0" presId="urn:microsoft.com/office/officeart/2005/8/layout/orgChart1"/>
    <dgm:cxn modelId="{75FF21AC-1837-4A80-8BE0-E7C1116ED30B}" type="presParOf" srcId="{30C4C7B4-EDD1-41D8-9E82-5E0BD04954FB}" destId="{AB1511D7-7889-4E02-A307-4B90C3F63A76}" srcOrd="1" destOrd="0" presId="urn:microsoft.com/office/officeart/2005/8/layout/orgChart1"/>
    <dgm:cxn modelId="{B75745FA-49C4-4E14-B922-388FB04A3AD2}" type="presParOf" srcId="{30C4C7B4-EDD1-41D8-9E82-5E0BD04954FB}" destId="{D3207333-6339-420A-BACA-264C1E52284C}" srcOrd="2" destOrd="0" presId="urn:microsoft.com/office/officeart/2005/8/layout/orgChart1"/>
    <dgm:cxn modelId="{2C43861B-2E78-4B6B-BB9D-9210E56E80ED}" type="presParOf" srcId="{21E8376F-98C7-4234-A14B-9A6D605E5E1D}" destId="{C6226D74-462C-446F-8238-605F855FF878}" srcOrd="2" destOrd="0" presId="urn:microsoft.com/office/officeart/2005/8/layout/orgChart1"/>
    <dgm:cxn modelId="{8786940D-8CE2-4091-A13F-8B4A812CFF8D}" type="presParOf" srcId="{7F467D5F-6C3F-47DC-BF0D-A726D53679AB}" destId="{067AA0BB-0E4B-4E31-B317-5BA6557A4A9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0DD4A0-6EA1-496E-90CA-C1408B5A5AE2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AAB4C-B9E2-457E-803C-45DD9412058D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C00000"/>
              </a:solidFill>
            </a:rPr>
            <a:t>Социальная политика</a:t>
          </a:r>
          <a:endParaRPr lang="ru-RU" dirty="0">
            <a:solidFill>
              <a:srgbClr val="C00000"/>
            </a:solidFill>
          </a:endParaRPr>
        </a:p>
      </dgm:t>
    </dgm:pt>
    <dgm:pt modelId="{4F26FDD7-0C5D-4A2A-B9E6-4D55F98CF9FC}" type="parTrans" cxnId="{678BD375-0CAB-4990-8D87-A30ABA51F6CA}">
      <dgm:prSet/>
      <dgm:spPr/>
      <dgm:t>
        <a:bodyPr/>
        <a:lstStyle/>
        <a:p>
          <a:endParaRPr lang="ru-RU"/>
        </a:p>
      </dgm:t>
    </dgm:pt>
    <dgm:pt modelId="{F4227C11-EEE7-4A03-9E64-AB6DD3AD0D80}" type="sibTrans" cxnId="{678BD375-0CAB-4990-8D87-A30ABA51F6CA}">
      <dgm:prSet/>
      <dgm:spPr/>
      <dgm:t>
        <a:bodyPr/>
        <a:lstStyle/>
        <a:p>
          <a:endParaRPr lang="ru-RU"/>
        </a:p>
      </dgm:t>
    </dgm:pt>
    <dgm:pt modelId="{D7BFB4E3-1E19-4BFA-A5C0-242C1E52DA02}" type="pres">
      <dgm:prSet presAssocID="{290DD4A0-6EA1-496E-90CA-C1408B5A5A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214818-E408-4F8A-B9AE-4BE023FD3137}" type="pres">
      <dgm:prSet presAssocID="{94CAAB4C-B9E2-457E-803C-45DD9412058D}" presName="parentText" presStyleLbl="node1" presStyleIdx="0" presStyleCnt="1" custLinFactNeighborX="786" custLinFactNeighborY="-193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C1AC0E-5484-4855-BD4D-9B0AB76564F5}" type="presOf" srcId="{94CAAB4C-B9E2-457E-803C-45DD9412058D}" destId="{14214818-E408-4F8A-B9AE-4BE023FD3137}" srcOrd="0" destOrd="0" presId="urn:microsoft.com/office/officeart/2005/8/layout/vList2"/>
    <dgm:cxn modelId="{33D7A654-AEC7-4A21-BBF2-ADE3C13E7EC3}" type="presOf" srcId="{290DD4A0-6EA1-496E-90CA-C1408B5A5AE2}" destId="{D7BFB4E3-1E19-4BFA-A5C0-242C1E52DA02}" srcOrd="0" destOrd="0" presId="urn:microsoft.com/office/officeart/2005/8/layout/vList2"/>
    <dgm:cxn modelId="{678BD375-0CAB-4990-8D87-A30ABA51F6CA}" srcId="{290DD4A0-6EA1-496E-90CA-C1408B5A5AE2}" destId="{94CAAB4C-B9E2-457E-803C-45DD9412058D}" srcOrd="0" destOrd="0" parTransId="{4F26FDD7-0C5D-4A2A-B9E6-4D55F98CF9FC}" sibTransId="{F4227C11-EEE7-4A03-9E64-AB6DD3AD0D80}"/>
    <dgm:cxn modelId="{9E640B7F-170C-4645-A13A-F3388AB3C1C0}" type="presParOf" srcId="{D7BFB4E3-1E19-4BFA-A5C0-242C1E52DA02}" destId="{14214818-E408-4F8A-B9AE-4BE023FD31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149111-7F2F-4906-A464-DD7545C9D680}" type="doc">
      <dgm:prSet loTypeId="urn:microsoft.com/office/officeart/2005/8/layout/hChevron3" loCatId="process" qsTypeId="urn:microsoft.com/office/officeart/2005/8/quickstyle/3d2" qsCatId="3D" csTypeId="urn:microsoft.com/office/officeart/2005/8/colors/colorful1#2" csCatId="colorful" phldr="1"/>
      <dgm:spPr/>
    </dgm:pt>
    <dgm:pt modelId="{64131FE4-ACE9-4CC3-A344-6D01313E7C83}">
      <dgm:prSet phldrT="[Текст]" custT="1"/>
      <dgm:spPr/>
      <dgm:t>
        <a:bodyPr/>
        <a:lstStyle/>
        <a:p>
          <a:r>
            <a:rPr lang="ru-RU" sz="1200" b="1" i="0" dirty="0" smtClean="0">
              <a:solidFill>
                <a:schemeClr val="accent1">
                  <a:lumMod val="50000"/>
                </a:schemeClr>
              </a:solidFill>
            </a:rPr>
            <a:t>Ежемесячная выплата денежных средств опекунам (попечителям) на содержание детей и обеспечение денежными средствами лиц из числа детей-сирот и детей, оставшихся без попечения родителей, находившихся под опекой (попечительством), в приемной семье и </a:t>
          </a:r>
          <a:endParaRPr lang="ru-RU" sz="1200" dirty="0" smtClean="0">
            <a:solidFill>
              <a:schemeClr val="accent1">
                <a:lumMod val="50000"/>
              </a:schemeClr>
            </a:solidFill>
          </a:endParaRPr>
        </a:p>
        <a:p>
          <a:pPr rtl="0"/>
          <a:r>
            <a:rPr lang="ru-RU" sz="1200" b="1" i="0" dirty="0" smtClean="0">
              <a:solidFill>
                <a:schemeClr val="accent1">
                  <a:lumMod val="50000"/>
                </a:schemeClr>
              </a:solidFill>
            </a:rPr>
            <a:t>продолжающих обучение в муниципальных</a:t>
          </a:r>
          <a:r>
            <a:rPr lang="ru-RU" sz="1200" b="1" i="0" baseline="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200" b="1" i="0" dirty="0" smtClean="0">
              <a:solidFill>
                <a:schemeClr val="accent1">
                  <a:lumMod val="50000"/>
                </a:schemeClr>
              </a:solidFill>
            </a:rPr>
            <a:t>общеобразовательных учреждениях</a:t>
          </a:r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780F7D61-B7FF-4D30-9A62-B8DF618FA527}" type="parTrans" cxnId="{92838E5F-FF57-4FD0-8DBC-6FE620BE5D38}">
      <dgm:prSet/>
      <dgm:spPr/>
      <dgm:t>
        <a:bodyPr/>
        <a:lstStyle/>
        <a:p>
          <a:endParaRPr lang="ru-RU"/>
        </a:p>
      </dgm:t>
    </dgm:pt>
    <dgm:pt modelId="{F5A833C8-5418-4485-8FCB-64E1AD9A2F7F}" type="sibTrans" cxnId="{92838E5F-FF57-4FD0-8DBC-6FE620BE5D38}">
      <dgm:prSet/>
      <dgm:spPr/>
      <dgm:t>
        <a:bodyPr/>
        <a:lstStyle/>
        <a:p>
          <a:endParaRPr lang="ru-RU"/>
        </a:p>
      </dgm:t>
    </dgm:pt>
    <dgm:pt modelId="{0F705A82-C77B-48DE-8A8A-6CB2615B513D}">
      <dgm:prSet phldrT="[Текст]"/>
      <dgm:spPr/>
      <dgm:t>
        <a:bodyPr/>
        <a:lstStyle/>
        <a:p>
          <a:pPr rtl="0"/>
          <a:r>
            <a:rPr lang="ru-RU" b="1" i="0" dirty="0" smtClean="0">
              <a:solidFill>
                <a:srgbClr val="7030A0"/>
              </a:solidFill>
            </a:rPr>
            <a:t>размер пособия - 9100 руб. </a:t>
          </a:r>
        </a:p>
        <a:p>
          <a:pPr rtl="0"/>
          <a:r>
            <a:rPr lang="ru-RU" b="1" i="0" dirty="0" smtClean="0">
              <a:solidFill>
                <a:schemeClr val="accent1">
                  <a:lumMod val="50000"/>
                </a:schemeClr>
              </a:solidFill>
            </a:rPr>
            <a:t>                                                                                </a:t>
          </a:r>
          <a:r>
            <a:rPr lang="ru-RU" b="1" i="0" dirty="0" smtClean="0">
              <a:solidFill>
                <a:schemeClr val="bg2">
                  <a:lumMod val="50000"/>
                </a:schemeClr>
              </a:solidFill>
            </a:rPr>
            <a:t>опекуны</a:t>
          </a:r>
          <a:r>
            <a:rPr lang="ru-RU" b="1" i="0" baseline="0" dirty="0" smtClean="0">
              <a:solidFill>
                <a:schemeClr val="bg2">
                  <a:lumMod val="50000"/>
                </a:schemeClr>
              </a:solidFill>
            </a:rPr>
            <a:t> и приемные родители - 208</a:t>
          </a:r>
          <a:r>
            <a:rPr lang="ru-RU" b="1" i="0" dirty="0" smtClean="0">
              <a:solidFill>
                <a:schemeClr val="bg2">
                  <a:lumMod val="50000"/>
                </a:schemeClr>
              </a:solidFill>
            </a:rPr>
            <a:t> чел</a:t>
          </a:r>
          <a:r>
            <a:rPr lang="ru-RU" b="0" i="0" dirty="0" smtClean="0">
              <a:solidFill>
                <a:schemeClr val="bg2">
                  <a:lumMod val="50000"/>
                </a:schemeClr>
              </a:solidFill>
            </a:rPr>
            <a:t>.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A132C916-A7B3-4E2C-AF3A-A9B6949C9C68}" type="parTrans" cxnId="{C1C8A28A-E156-4C03-A594-7CDEF9C1D10D}">
      <dgm:prSet/>
      <dgm:spPr/>
      <dgm:t>
        <a:bodyPr/>
        <a:lstStyle/>
        <a:p>
          <a:endParaRPr lang="ru-RU"/>
        </a:p>
      </dgm:t>
    </dgm:pt>
    <dgm:pt modelId="{BFB5A426-9AA9-4B27-96AB-F22A67E55F1C}" type="sibTrans" cxnId="{C1C8A28A-E156-4C03-A594-7CDEF9C1D10D}">
      <dgm:prSet/>
      <dgm:spPr/>
      <dgm:t>
        <a:bodyPr/>
        <a:lstStyle/>
        <a:p>
          <a:endParaRPr lang="ru-RU"/>
        </a:p>
      </dgm:t>
    </dgm:pt>
    <dgm:pt modelId="{47D2EC24-D90A-4811-95AA-493A9C64BD6C}">
      <dgm:prSet phldrT="[Текст]"/>
      <dgm:spPr/>
      <dgm:t>
        <a:bodyPr/>
        <a:lstStyle/>
        <a:p>
          <a:pPr rtl="0"/>
          <a:r>
            <a:rPr lang="ru-RU" b="1" i="0" dirty="0" smtClean="0">
              <a:solidFill>
                <a:schemeClr val="accent1">
                  <a:lumMod val="50000"/>
                </a:schemeClr>
              </a:solidFill>
            </a:rPr>
            <a:t>25</a:t>
          </a:r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 284,8 тысяч рублей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2E2953AA-D3AA-4874-97C7-754B0D32C56F}" type="parTrans" cxnId="{9B14FFC2-55C5-4942-A6B5-F67B73CA773C}">
      <dgm:prSet/>
      <dgm:spPr/>
      <dgm:t>
        <a:bodyPr/>
        <a:lstStyle/>
        <a:p>
          <a:endParaRPr lang="ru-RU"/>
        </a:p>
      </dgm:t>
    </dgm:pt>
    <dgm:pt modelId="{7178295E-CAD0-4A48-AD72-536DAA0BB63C}" type="sibTrans" cxnId="{9B14FFC2-55C5-4942-A6B5-F67B73CA773C}">
      <dgm:prSet/>
      <dgm:spPr/>
      <dgm:t>
        <a:bodyPr/>
        <a:lstStyle/>
        <a:p>
          <a:endParaRPr lang="ru-RU"/>
        </a:p>
      </dgm:t>
    </dgm:pt>
    <dgm:pt modelId="{DE4091F5-3FA0-4AD0-8574-C83DAEAA4324}" type="pres">
      <dgm:prSet presAssocID="{D6149111-7F2F-4906-A464-DD7545C9D680}" presName="Name0" presStyleCnt="0">
        <dgm:presLayoutVars>
          <dgm:dir/>
          <dgm:resizeHandles val="exact"/>
        </dgm:presLayoutVars>
      </dgm:prSet>
      <dgm:spPr/>
    </dgm:pt>
    <dgm:pt modelId="{DA80EFC6-4932-43C0-A318-38B34A0DFCC2}" type="pres">
      <dgm:prSet presAssocID="{64131FE4-ACE9-4CC3-A344-6D01313E7C83}" presName="parTxOnly" presStyleLbl="node1" presStyleIdx="0" presStyleCnt="3" custScaleX="188727" custScaleY="141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8F244-F6F9-44C1-85FE-C526C0570FF3}" type="pres">
      <dgm:prSet presAssocID="{F5A833C8-5418-4485-8FCB-64E1AD9A2F7F}" presName="parSpace" presStyleCnt="0"/>
      <dgm:spPr/>
    </dgm:pt>
    <dgm:pt modelId="{CA9BC604-2453-4F97-AC5F-8242EDCB4390}" type="pres">
      <dgm:prSet presAssocID="{0F705A82-C77B-48DE-8A8A-6CB2615B513D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91DF8-C3B3-4A12-8E85-4562813BEAE0}" type="pres">
      <dgm:prSet presAssocID="{BFB5A426-9AA9-4B27-96AB-F22A67E55F1C}" presName="parSpace" presStyleCnt="0"/>
      <dgm:spPr/>
    </dgm:pt>
    <dgm:pt modelId="{D2A341EE-1701-4EFF-B1CE-995C15FF7AE4}" type="pres">
      <dgm:prSet presAssocID="{47D2EC24-D90A-4811-95AA-493A9C64BD6C}" presName="parTxOnly" presStyleLbl="node1" presStyleIdx="2" presStyleCnt="3" custScaleX="68899" custScaleY="101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AABC11-5EC1-4114-8794-C021E2943744}" type="presOf" srcId="{D6149111-7F2F-4906-A464-DD7545C9D680}" destId="{DE4091F5-3FA0-4AD0-8574-C83DAEAA4324}" srcOrd="0" destOrd="0" presId="urn:microsoft.com/office/officeart/2005/8/layout/hChevron3"/>
    <dgm:cxn modelId="{92838E5F-FF57-4FD0-8DBC-6FE620BE5D38}" srcId="{D6149111-7F2F-4906-A464-DD7545C9D680}" destId="{64131FE4-ACE9-4CC3-A344-6D01313E7C83}" srcOrd="0" destOrd="0" parTransId="{780F7D61-B7FF-4D30-9A62-B8DF618FA527}" sibTransId="{F5A833C8-5418-4485-8FCB-64E1AD9A2F7F}"/>
    <dgm:cxn modelId="{517CBF86-8805-44FF-9B2F-B322A6CF717E}" type="presOf" srcId="{0F705A82-C77B-48DE-8A8A-6CB2615B513D}" destId="{CA9BC604-2453-4F97-AC5F-8242EDCB4390}" srcOrd="0" destOrd="0" presId="urn:microsoft.com/office/officeart/2005/8/layout/hChevron3"/>
    <dgm:cxn modelId="{4DA3DD38-F957-4C46-BBD6-EA2B7FA78743}" type="presOf" srcId="{64131FE4-ACE9-4CC3-A344-6D01313E7C83}" destId="{DA80EFC6-4932-43C0-A318-38B34A0DFCC2}" srcOrd="0" destOrd="0" presId="urn:microsoft.com/office/officeart/2005/8/layout/hChevron3"/>
    <dgm:cxn modelId="{9B14FFC2-55C5-4942-A6B5-F67B73CA773C}" srcId="{D6149111-7F2F-4906-A464-DD7545C9D680}" destId="{47D2EC24-D90A-4811-95AA-493A9C64BD6C}" srcOrd="2" destOrd="0" parTransId="{2E2953AA-D3AA-4874-97C7-754B0D32C56F}" sibTransId="{7178295E-CAD0-4A48-AD72-536DAA0BB63C}"/>
    <dgm:cxn modelId="{2BD6C8EB-AFC6-4F4A-B403-065D59025D1E}" type="presOf" srcId="{47D2EC24-D90A-4811-95AA-493A9C64BD6C}" destId="{D2A341EE-1701-4EFF-B1CE-995C15FF7AE4}" srcOrd="0" destOrd="0" presId="urn:microsoft.com/office/officeart/2005/8/layout/hChevron3"/>
    <dgm:cxn modelId="{C1C8A28A-E156-4C03-A594-7CDEF9C1D10D}" srcId="{D6149111-7F2F-4906-A464-DD7545C9D680}" destId="{0F705A82-C77B-48DE-8A8A-6CB2615B513D}" srcOrd="1" destOrd="0" parTransId="{A132C916-A7B3-4E2C-AF3A-A9B6949C9C68}" sibTransId="{BFB5A426-9AA9-4B27-96AB-F22A67E55F1C}"/>
    <dgm:cxn modelId="{5DC1899F-D24A-4DB3-A177-07E29DE01A9C}" type="presParOf" srcId="{DE4091F5-3FA0-4AD0-8574-C83DAEAA4324}" destId="{DA80EFC6-4932-43C0-A318-38B34A0DFCC2}" srcOrd="0" destOrd="0" presId="urn:microsoft.com/office/officeart/2005/8/layout/hChevron3"/>
    <dgm:cxn modelId="{4707F9CB-496C-4876-905C-DC1785997B5E}" type="presParOf" srcId="{DE4091F5-3FA0-4AD0-8574-C83DAEAA4324}" destId="{5DA8F244-F6F9-44C1-85FE-C526C0570FF3}" srcOrd="1" destOrd="0" presId="urn:microsoft.com/office/officeart/2005/8/layout/hChevron3"/>
    <dgm:cxn modelId="{D8D60797-05C1-4B75-9051-9615DEE08F01}" type="presParOf" srcId="{DE4091F5-3FA0-4AD0-8574-C83DAEAA4324}" destId="{CA9BC604-2453-4F97-AC5F-8242EDCB4390}" srcOrd="2" destOrd="0" presId="urn:microsoft.com/office/officeart/2005/8/layout/hChevron3"/>
    <dgm:cxn modelId="{1BA7A1DF-87AA-4EF6-8FAA-D96489F28D5C}" type="presParOf" srcId="{DE4091F5-3FA0-4AD0-8574-C83DAEAA4324}" destId="{26391DF8-C3B3-4A12-8E85-4562813BEAE0}" srcOrd="3" destOrd="0" presId="urn:microsoft.com/office/officeart/2005/8/layout/hChevron3"/>
    <dgm:cxn modelId="{C42C992E-D572-47C0-BCFE-EAF80FF1BD08}" type="presParOf" srcId="{DE4091F5-3FA0-4AD0-8574-C83DAEAA4324}" destId="{D2A341EE-1701-4EFF-B1CE-995C15FF7AE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149111-7F2F-4906-A464-DD7545C9D680}" type="doc">
      <dgm:prSet loTypeId="urn:microsoft.com/office/officeart/2005/8/layout/hChevron3" loCatId="process" qsTypeId="urn:microsoft.com/office/officeart/2005/8/quickstyle/3d2" qsCatId="3D" csTypeId="urn:microsoft.com/office/officeart/2005/8/colors/colorful4" csCatId="colorful" phldr="1"/>
      <dgm:spPr/>
    </dgm:pt>
    <dgm:pt modelId="{64131FE4-ACE9-4CC3-A344-6D01313E7C83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accent6">
                  <a:lumMod val="50000"/>
                </a:schemeClr>
              </a:solidFill>
            </a:rPr>
            <a:t>Ежемесячная выплата денежных средств приемным семьям на содержание детей, а также вознаграждения, причитающегося приемным родителям</a:t>
          </a:r>
          <a:endParaRPr lang="ru-RU" sz="1400" dirty="0">
            <a:solidFill>
              <a:schemeClr val="accent6">
                <a:lumMod val="50000"/>
              </a:schemeClr>
            </a:solidFill>
          </a:endParaRPr>
        </a:p>
      </dgm:t>
    </dgm:pt>
    <dgm:pt modelId="{780F7D61-B7FF-4D30-9A62-B8DF618FA527}" type="parTrans" cxnId="{92838E5F-FF57-4FD0-8DBC-6FE620BE5D38}">
      <dgm:prSet/>
      <dgm:spPr/>
      <dgm:t>
        <a:bodyPr/>
        <a:lstStyle/>
        <a:p>
          <a:endParaRPr lang="ru-RU"/>
        </a:p>
      </dgm:t>
    </dgm:pt>
    <dgm:pt modelId="{F5A833C8-5418-4485-8FCB-64E1AD9A2F7F}" type="sibTrans" cxnId="{92838E5F-FF57-4FD0-8DBC-6FE620BE5D38}">
      <dgm:prSet/>
      <dgm:spPr/>
      <dgm:t>
        <a:bodyPr/>
        <a:lstStyle/>
        <a:p>
          <a:endParaRPr lang="ru-RU"/>
        </a:p>
      </dgm:t>
    </dgm:pt>
    <dgm:pt modelId="{0F705A82-C77B-48DE-8A8A-6CB2615B513D}">
      <dgm:prSet phldrT="[Текст]"/>
      <dgm:spPr/>
      <dgm:t>
        <a:bodyPr/>
        <a:lstStyle/>
        <a:p>
          <a:pPr rtl="0"/>
          <a:r>
            <a:rPr lang="ru-RU" b="1" i="0" dirty="0" smtClean="0">
              <a:solidFill>
                <a:schemeClr val="accent5">
                  <a:lumMod val="75000"/>
                </a:schemeClr>
              </a:solidFill>
            </a:rPr>
            <a:t>размер пособия - 8600 руб..                                                                                    среднегодовое количество пособий - 115 чел.</a:t>
          </a:r>
          <a:endParaRPr lang="ru-RU" dirty="0" smtClean="0">
            <a:solidFill>
              <a:schemeClr val="accent5">
                <a:lumMod val="75000"/>
              </a:schemeClr>
            </a:solidFill>
          </a:endParaRPr>
        </a:p>
        <a:p>
          <a:pPr rtl="0"/>
          <a:r>
            <a:rPr lang="ru-RU" b="1" i="0" dirty="0" smtClean="0">
              <a:solidFill>
                <a:schemeClr val="bg2">
                  <a:lumMod val="50000"/>
                </a:schemeClr>
              </a:solidFill>
            </a:rPr>
            <a:t>количество семей – 47.                                                   количество получателей денежного вознаграждения - 56 чел.</a:t>
          </a:r>
          <a:endParaRPr lang="ru-RU" dirty="0">
            <a:solidFill>
              <a:schemeClr val="bg2">
                <a:lumMod val="50000"/>
              </a:schemeClr>
            </a:solidFill>
          </a:endParaRPr>
        </a:p>
      </dgm:t>
    </dgm:pt>
    <dgm:pt modelId="{A132C916-A7B3-4E2C-AF3A-A9B6949C9C68}" type="parTrans" cxnId="{C1C8A28A-E156-4C03-A594-7CDEF9C1D10D}">
      <dgm:prSet/>
      <dgm:spPr/>
      <dgm:t>
        <a:bodyPr/>
        <a:lstStyle/>
        <a:p>
          <a:endParaRPr lang="ru-RU"/>
        </a:p>
      </dgm:t>
    </dgm:pt>
    <dgm:pt modelId="{BFB5A426-9AA9-4B27-96AB-F22A67E55F1C}" type="sibTrans" cxnId="{C1C8A28A-E156-4C03-A594-7CDEF9C1D10D}">
      <dgm:prSet/>
      <dgm:spPr/>
      <dgm:t>
        <a:bodyPr/>
        <a:lstStyle/>
        <a:p>
          <a:endParaRPr lang="ru-RU"/>
        </a:p>
      </dgm:t>
    </dgm:pt>
    <dgm:pt modelId="{47D2EC24-D90A-4811-95AA-493A9C64BD6C}">
      <dgm:prSet phldrT="[Текст]"/>
      <dgm:spPr/>
      <dgm:t>
        <a:bodyPr/>
        <a:lstStyle/>
        <a:p>
          <a:pPr rtl="0"/>
          <a:r>
            <a:rPr lang="ru-RU" b="1" i="0" dirty="0" smtClean="0">
              <a:solidFill>
                <a:schemeClr val="accent5">
                  <a:lumMod val="75000"/>
                </a:schemeClr>
              </a:solidFill>
            </a:rPr>
            <a:t>11 951,60 тысяч рублей</a:t>
          </a:r>
        </a:p>
        <a:p>
          <a:pPr rtl="0"/>
          <a:endParaRPr lang="ru-RU" b="1" i="0" dirty="0" smtClean="0"/>
        </a:p>
        <a:p>
          <a:pPr rtl="0"/>
          <a:r>
            <a:rPr lang="ru-RU" b="1" i="0" dirty="0" smtClean="0">
              <a:solidFill>
                <a:schemeClr val="bg2">
                  <a:lumMod val="50000"/>
                </a:schemeClr>
              </a:solidFill>
            </a:rPr>
            <a:t>16</a:t>
          </a:r>
          <a:r>
            <a:rPr lang="ru-RU" b="1" i="0" baseline="0" dirty="0" smtClean="0">
              <a:solidFill>
                <a:schemeClr val="bg2">
                  <a:lumMod val="50000"/>
                </a:schemeClr>
              </a:solidFill>
            </a:rPr>
            <a:t> 123,0 тысяч рублей</a:t>
          </a:r>
          <a:endParaRPr lang="ru-RU" b="1" i="0" dirty="0" smtClean="0">
            <a:solidFill>
              <a:schemeClr val="bg2">
                <a:lumMod val="50000"/>
              </a:schemeClr>
            </a:solidFill>
          </a:endParaRPr>
        </a:p>
      </dgm:t>
    </dgm:pt>
    <dgm:pt modelId="{2E2953AA-D3AA-4874-97C7-754B0D32C56F}" type="parTrans" cxnId="{9B14FFC2-55C5-4942-A6B5-F67B73CA773C}">
      <dgm:prSet/>
      <dgm:spPr/>
      <dgm:t>
        <a:bodyPr/>
        <a:lstStyle/>
        <a:p>
          <a:endParaRPr lang="ru-RU"/>
        </a:p>
      </dgm:t>
    </dgm:pt>
    <dgm:pt modelId="{7178295E-CAD0-4A48-AD72-536DAA0BB63C}" type="sibTrans" cxnId="{9B14FFC2-55C5-4942-A6B5-F67B73CA773C}">
      <dgm:prSet/>
      <dgm:spPr/>
      <dgm:t>
        <a:bodyPr/>
        <a:lstStyle/>
        <a:p>
          <a:endParaRPr lang="ru-RU"/>
        </a:p>
      </dgm:t>
    </dgm:pt>
    <dgm:pt modelId="{DE4091F5-3FA0-4AD0-8574-C83DAEAA4324}" type="pres">
      <dgm:prSet presAssocID="{D6149111-7F2F-4906-A464-DD7545C9D680}" presName="Name0" presStyleCnt="0">
        <dgm:presLayoutVars>
          <dgm:dir/>
          <dgm:resizeHandles val="exact"/>
        </dgm:presLayoutVars>
      </dgm:prSet>
      <dgm:spPr/>
    </dgm:pt>
    <dgm:pt modelId="{DA80EFC6-4932-43C0-A318-38B34A0DFCC2}" type="pres">
      <dgm:prSet presAssocID="{64131FE4-ACE9-4CC3-A344-6D01313E7C83}" presName="parTxOnly" presStyleLbl="node1" presStyleIdx="0" presStyleCnt="3" custScaleX="111420" custScaleY="141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8F244-F6F9-44C1-85FE-C526C0570FF3}" type="pres">
      <dgm:prSet presAssocID="{F5A833C8-5418-4485-8FCB-64E1AD9A2F7F}" presName="parSpace" presStyleCnt="0"/>
      <dgm:spPr/>
    </dgm:pt>
    <dgm:pt modelId="{CA9BC604-2453-4F97-AC5F-8242EDCB4390}" type="pres">
      <dgm:prSet presAssocID="{0F705A82-C77B-48DE-8A8A-6CB2615B513D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91DF8-C3B3-4A12-8E85-4562813BEAE0}" type="pres">
      <dgm:prSet presAssocID="{BFB5A426-9AA9-4B27-96AB-F22A67E55F1C}" presName="parSpace" presStyleCnt="0"/>
      <dgm:spPr/>
    </dgm:pt>
    <dgm:pt modelId="{D2A341EE-1701-4EFF-B1CE-995C15FF7AE4}" type="pres">
      <dgm:prSet presAssocID="{47D2EC24-D90A-4811-95AA-493A9C64BD6C}" presName="parTxOnly" presStyleLbl="node1" presStyleIdx="2" presStyleCnt="3" custScaleX="68899" custScaleY="101494" custLinFactNeighborX="-6438" custLinFactNeighborY="-1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838E5F-FF57-4FD0-8DBC-6FE620BE5D38}" srcId="{D6149111-7F2F-4906-A464-DD7545C9D680}" destId="{64131FE4-ACE9-4CC3-A344-6D01313E7C83}" srcOrd="0" destOrd="0" parTransId="{780F7D61-B7FF-4D30-9A62-B8DF618FA527}" sibTransId="{F5A833C8-5418-4485-8FCB-64E1AD9A2F7F}"/>
    <dgm:cxn modelId="{D1CB00F3-FBA4-49E9-9AD0-2027FCE11157}" type="presOf" srcId="{47D2EC24-D90A-4811-95AA-493A9C64BD6C}" destId="{D2A341EE-1701-4EFF-B1CE-995C15FF7AE4}" srcOrd="0" destOrd="0" presId="urn:microsoft.com/office/officeart/2005/8/layout/hChevron3"/>
    <dgm:cxn modelId="{9B14FFC2-55C5-4942-A6B5-F67B73CA773C}" srcId="{D6149111-7F2F-4906-A464-DD7545C9D680}" destId="{47D2EC24-D90A-4811-95AA-493A9C64BD6C}" srcOrd="2" destOrd="0" parTransId="{2E2953AA-D3AA-4874-97C7-754B0D32C56F}" sibTransId="{7178295E-CAD0-4A48-AD72-536DAA0BB63C}"/>
    <dgm:cxn modelId="{93EC95BD-6517-42C0-9D56-2F17AAE5AD25}" type="presOf" srcId="{64131FE4-ACE9-4CC3-A344-6D01313E7C83}" destId="{DA80EFC6-4932-43C0-A318-38B34A0DFCC2}" srcOrd="0" destOrd="0" presId="urn:microsoft.com/office/officeart/2005/8/layout/hChevron3"/>
    <dgm:cxn modelId="{33D8C71E-D832-4E18-AA3B-B591255A2036}" type="presOf" srcId="{0F705A82-C77B-48DE-8A8A-6CB2615B513D}" destId="{CA9BC604-2453-4F97-AC5F-8242EDCB4390}" srcOrd="0" destOrd="0" presId="urn:microsoft.com/office/officeart/2005/8/layout/hChevron3"/>
    <dgm:cxn modelId="{9FDD8EA3-7B90-4A4E-BA88-13F63C270CA5}" type="presOf" srcId="{D6149111-7F2F-4906-A464-DD7545C9D680}" destId="{DE4091F5-3FA0-4AD0-8574-C83DAEAA4324}" srcOrd="0" destOrd="0" presId="urn:microsoft.com/office/officeart/2005/8/layout/hChevron3"/>
    <dgm:cxn modelId="{C1C8A28A-E156-4C03-A594-7CDEF9C1D10D}" srcId="{D6149111-7F2F-4906-A464-DD7545C9D680}" destId="{0F705A82-C77B-48DE-8A8A-6CB2615B513D}" srcOrd="1" destOrd="0" parTransId="{A132C916-A7B3-4E2C-AF3A-A9B6949C9C68}" sibTransId="{BFB5A426-9AA9-4B27-96AB-F22A67E55F1C}"/>
    <dgm:cxn modelId="{100CFF9D-A8E3-4BA4-9C7C-0DEEC49038E1}" type="presParOf" srcId="{DE4091F5-3FA0-4AD0-8574-C83DAEAA4324}" destId="{DA80EFC6-4932-43C0-A318-38B34A0DFCC2}" srcOrd="0" destOrd="0" presId="urn:microsoft.com/office/officeart/2005/8/layout/hChevron3"/>
    <dgm:cxn modelId="{92DAFD1B-242E-4D7E-BE83-546E221E5ED5}" type="presParOf" srcId="{DE4091F5-3FA0-4AD0-8574-C83DAEAA4324}" destId="{5DA8F244-F6F9-44C1-85FE-C526C0570FF3}" srcOrd="1" destOrd="0" presId="urn:microsoft.com/office/officeart/2005/8/layout/hChevron3"/>
    <dgm:cxn modelId="{A5ED47FF-DB7C-40DD-9E6A-BDD38C99166E}" type="presParOf" srcId="{DE4091F5-3FA0-4AD0-8574-C83DAEAA4324}" destId="{CA9BC604-2453-4F97-AC5F-8242EDCB4390}" srcOrd="2" destOrd="0" presId="urn:microsoft.com/office/officeart/2005/8/layout/hChevron3"/>
    <dgm:cxn modelId="{513654BA-C378-40AF-8DEA-AC02011D1F6F}" type="presParOf" srcId="{DE4091F5-3FA0-4AD0-8574-C83DAEAA4324}" destId="{26391DF8-C3B3-4A12-8E85-4562813BEAE0}" srcOrd="3" destOrd="0" presId="urn:microsoft.com/office/officeart/2005/8/layout/hChevron3"/>
    <dgm:cxn modelId="{502CA914-4757-440F-A9BC-A6B716C6CBC5}" type="presParOf" srcId="{DE4091F5-3FA0-4AD0-8574-C83DAEAA4324}" destId="{D2A341EE-1701-4EFF-B1CE-995C15FF7AE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6149111-7F2F-4906-A464-DD7545C9D680}" type="doc">
      <dgm:prSet loTypeId="urn:microsoft.com/office/officeart/2005/8/layout/hChevron3" loCatId="process" qsTypeId="urn:microsoft.com/office/officeart/2005/8/quickstyle/3d2" qsCatId="3D" csTypeId="urn:microsoft.com/office/officeart/2005/8/colors/colorful1#2" csCatId="colorful" phldr="1"/>
      <dgm:spPr/>
    </dgm:pt>
    <dgm:pt modelId="{64131FE4-ACE9-4CC3-A344-6D01313E7C83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accent5">
                  <a:lumMod val="75000"/>
                </a:schemeClr>
              </a:solidFill>
            </a:rPr>
            <a:t>Единовременное пособие при всех формах устройства детей, лишенных родительского попечения, в семью</a:t>
          </a:r>
          <a:endParaRPr lang="ru-RU" sz="1400" dirty="0">
            <a:solidFill>
              <a:schemeClr val="accent5">
                <a:lumMod val="75000"/>
              </a:schemeClr>
            </a:solidFill>
          </a:endParaRPr>
        </a:p>
      </dgm:t>
    </dgm:pt>
    <dgm:pt modelId="{780F7D61-B7FF-4D30-9A62-B8DF618FA527}" type="parTrans" cxnId="{92838E5F-FF57-4FD0-8DBC-6FE620BE5D38}">
      <dgm:prSet/>
      <dgm:spPr/>
      <dgm:t>
        <a:bodyPr/>
        <a:lstStyle/>
        <a:p>
          <a:endParaRPr lang="ru-RU"/>
        </a:p>
      </dgm:t>
    </dgm:pt>
    <dgm:pt modelId="{F5A833C8-5418-4485-8FCB-64E1AD9A2F7F}" type="sibTrans" cxnId="{92838E5F-FF57-4FD0-8DBC-6FE620BE5D38}">
      <dgm:prSet/>
      <dgm:spPr/>
      <dgm:t>
        <a:bodyPr/>
        <a:lstStyle/>
        <a:p>
          <a:endParaRPr lang="ru-RU"/>
        </a:p>
      </dgm:t>
    </dgm:pt>
    <dgm:pt modelId="{0F705A82-C77B-48DE-8A8A-6CB2615B513D}">
      <dgm:prSet phldrT="[Текст]" custT="1"/>
      <dgm:spPr/>
      <dgm:t>
        <a:bodyPr/>
        <a:lstStyle/>
        <a:p>
          <a:pPr algn="l" rtl="0"/>
          <a:r>
            <a:rPr lang="ru-RU" sz="1200" b="1" i="0" dirty="0" smtClean="0">
              <a:solidFill>
                <a:srgbClr val="7030A0"/>
              </a:solidFill>
            </a:rPr>
            <a:t>размер пособия</a:t>
          </a:r>
          <a:r>
            <a:rPr lang="ru-RU" sz="1200" b="1" i="0" baseline="0" dirty="0" smtClean="0">
              <a:solidFill>
                <a:srgbClr val="7030A0"/>
              </a:solidFill>
            </a:rPr>
            <a:t> – </a:t>
          </a:r>
        </a:p>
        <a:p>
          <a:pPr algn="l" rtl="0"/>
          <a:r>
            <a:rPr lang="ru-RU" sz="1200" b="1" i="0" baseline="0" dirty="0" smtClean="0">
              <a:solidFill>
                <a:srgbClr val="7030A0"/>
              </a:solidFill>
            </a:rPr>
            <a:t>26 219,60 руб.</a:t>
          </a:r>
          <a:endParaRPr lang="ru-RU" sz="1200" dirty="0" smtClean="0">
            <a:solidFill>
              <a:srgbClr val="7030A0"/>
            </a:solidFill>
          </a:endParaRPr>
        </a:p>
        <a:p>
          <a:pPr algn="l" rtl="0"/>
          <a:r>
            <a:rPr lang="ru-RU" sz="1200" b="1" i="0" dirty="0" smtClean="0">
              <a:solidFill>
                <a:schemeClr val="accent6">
                  <a:lumMod val="75000"/>
                </a:schemeClr>
              </a:solidFill>
            </a:rPr>
            <a:t>количество выданного пособия - 22 пособия</a:t>
          </a:r>
          <a:endParaRPr lang="ru-RU" sz="1200" dirty="0" smtClean="0">
            <a:solidFill>
              <a:schemeClr val="accent6">
                <a:lumMod val="75000"/>
              </a:schemeClr>
            </a:solidFill>
          </a:endParaRPr>
        </a:p>
        <a:p>
          <a:pPr algn="l" rtl="0"/>
          <a:r>
            <a:rPr lang="ru-RU" sz="1200" b="1" i="0" dirty="0" smtClean="0">
              <a:solidFill>
                <a:schemeClr val="bg2">
                  <a:lumMod val="50000"/>
                </a:schemeClr>
              </a:solidFill>
            </a:rPr>
            <a:t>размер пособия в случае усыновления –</a:t>
          </a:r>
          <a:r>
            <a:rPr lang="en-US" sz="1200" b="1" i="0" dirty="0" smtClean="0">
              <a:solidFill>
                <a:schemeClr val="bg2">
                  <a:lumMod val="50000"/>
                </a:schemeClr>
              </a:solidFill>
            </a:rPr>
            <a:t> 200</a:t>
          </a:r>
          <a:r>
            <a:rPr lang="ru-RU" sz="1200" b="1" i="0" dirty="0" smtClean="0">
              <a:solidFill>
                <a:schemeClr val="bg2">
                  <a:lumMod val="50000"/>
                </a:schemeClr>
              </a:solidFill>
            </a:rPr>
            <a:t> 339,04 </a:t>
          </a:r>
          <a:endParaRPr lang="ru-RU" sz="1200" dirty="0">
            <a:solidFill>
              <a:schemeClr val="bg2">
                <a:lumMod val="50000"/>
              </a:schemeClr>
            </a:solidFill>
          </a:endParaRPr>
        </a:p>
      </dgm:t>
    </dgm:pt>
    <dgm:pt modelId="{A132C916-A7B3-4E2C-AF3A-A9B6949C9C68}" type="parTrans" cxnId="{C1C8A28A-E156-4C03-A594-7CDEF9C1D10D}">
      <dgm:prSet/>
      <dgm:spPr/>
      <dgm:t>
        <a:bodyPr/>
        <a:lstStyle/>
        <a:p>
          <a:endParaRPr lang="ru-RU"/>
        </a:p>
      </dgm:t>
    </dgm:pt>
    <dgm:pt modelId="{BFB5A426-9AA9-4B27-96AB-F22A67E55F1C}" type="sibTrans" cxnId="{C1C8A28A-E156-4C03-A594-7CDEF9C1D10D}">
      <dgm:prSet/>
      <dgm:spPr/>
      <dgm:t>
        <a:bodyPr/>
        <a:lstStyle/>
        <a:p>
          <a:endParaRPr lang="ru-RU"/>
        </a:p>
      </dgm:t>
    </dgm:pt>
    <dgm:pt modelId="{47D2EC24-D90A-4811-95AA-493A9C64BD6C}">
      <dgm:prSet phldrT="[Текст]"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574,7 </a:t>
          </a:r>
        </a:p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тысяч рублей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2E2953AA-D3AA-4874-97C7-754B0D32C56F}" type="parTrans" cxnId="{9B14FFC2-55C5-4942-A6B5-F67B73CA773C}">
      <dgm:prSet/>
      <dgm:spPr/>
      <dgm:t>
        <a:bodyPr/>
        <a:lstStyle/>
        <a:p>
          <a:endParaRPr lang="ru-RU"/>
        </a:p>
      </dgm:t>
    </dgm:pt>
    <dgm:pt modelId="{7178295E-CAD0-4A48-AD72-536DAA0BB63C}" type="sibTrans" cxnId="{9B14FFC2-55C5-4942-A6B5-F67B73CA773C}">
      <dgm:prSet/>
      <dgm:spPr/>
      <dgm:t>
        <a:bodyPr/>
        <a:lstStyle/>
        <a:p>
          <a:endParaRPr lang="ru-RU"/>
        </a:p>
      </dgm:t>
    </dgm:pt>
    <dgm:pt modelId="{DE4091F5-3FA0-4AD0-8574-C83DAEAA4324}" type="pres">
      <dgm:prSet presAssocID="{D6149111-7F2F-4906-A464-DD7545C9D680}" presName="Name0" presStyleCnt="0">
        <dgm:presLayoutVars>
          <dgm:dir/>
          <dgm:resizeHandles val="exact"/>
        </dgm:presLayoutVars>
      </dgm:prSet>
      <dgm:spPr/>
    </dgm:pt>
    <dgm:pt modelId="{DA80EFC6-4932-43C0-A318-38B34A0DFCC2}" type="pres">
      <dgm:prSet presAssocID="{64131FE4-ACE9-4CC3-A344-6D01313E7C83}" presName="parTxOnly" presStyleLbl="node1" presStyleIdx="0" presStyleCnt="3" custScaleX="130908" custScaleY="136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8F244-F6F9-44C1-85FE-C526C0570FF3}" type="pres">
      <dgm:prSet presAssocID="{F5A833C8-5418-4485-8FCB-64E1AD9A2F7F}" presName="parSpace" presStyleCnt="0"/>
      <dgm:spPr/>
    </dgm:pt>
    <dgm:pt modelId="{CA9BC604-2453-4F97-AC5F-8242EDCB4390}" type="pres">
      <dgm:prSet presAssocID="{0F705A82-C77B-48DE-8A8A-6CB2615B513D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91DF8-C3B3-4A12-8E85-4562813BEAE0}" type="pres">
      <dgm:prSet presAssocID="{BFB5A426-9AA9-4B27-96AB-F22A67E55F1C}" presName="parSpace" presStyleCnt="0"/>
      <dgm:spPr/>
    </dgm:pt>
    <dgm:pt modelId="{D2A341EE-1701-4EFF-B1CE-995C15FF7AE4}" type="pres">
      <dgm:prSet presAssocID="{47D2EC24-D90A-4811-95AA-493A9C64BD6C}" presName="parTxOnly" presStyleLbl="node1" presStyleIdx="2" presStyleCnt="3" custScaleX="68899" custScaleY="101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849248-B5C4-4B09-8039-E3D60A747E19}" type="presOf" srcId="{D6149111-7F2F-4906-A464-DD7545C9D680}" destId="{DE4091F5-3FA0-4AD0-8574-C83DAEAA4324}" srcOrd="0" destOrd="0" presId="urn:microsoft.com/office/officeart/2005/8/layout/hChevron3"/>
    <dgm:cxn modelId="{92838E5F-FF57-4FD0-8DBC-6FE620BE5D38}" srcId="{D6149111-7F2F-4906-A464-DD7545C9D680}" destId="{64131FE4-ACE9-4CC3-A344-6D01313E7C83}" srcOrd="0" destOrd="0" parTransId="{780F7D61-B7FF-4D30-9A62-B8DF618FA527}" sibTransId="{F5A833C8-5418-4485-8FCB-64E1AD9A2F7F}"/>
    <dgm:cxn modelId="{9B14FFC2-55C5-4942-A6B5-F67B73CA773C}" srcId="{D6149111-7F2F-4906-A464-DD7545C9D680}" destId="{47D2EC24-D90A-4811-95AA-493A9C64BD6C}" srcOrd="2" destOrd="0" parTransId="{2E2953AA-D3AA-4874-97C7-754B0D32C56F}" sibTransId="{7178295E-CAD0-4A48-AD72-536DAA0BB63C}"/>
    <dgm:cxn modelId="{C46BF036-971A-4F25-99E0-D63B0808A398}" type="presOf" srcId="{47D2EC24-D90A-4811-95AA-493A9C64BD6C}" destId="{D2A341EE-1701-4EFF-B1CE-995C15FF7AE4}" srcOrd="0" destOrd="0" presId="urn:microsoft.com/office/officeart/2005/8/layout/hChevron3"/>
    <dgm:cxn modelId="{B3FB890B-E960-4D31-A6F6-EBF662DC609C}" type="presOf" srcId="{0F705A82-C77B-48DE-8A8A-6CB2615B513D}" destId="{CA9BC604-2453-4F97-AC5F-8242EDCB4390}" srcOrd="0" destOrd="0" presId="urn:microsoft.com/office/officeart/2005/8/layout/hChevron3"/>
    <dgm:cxn modelId="{EA48EDB9-D157-4196-8C69-129B19368C56}" type="presOf" srcId="{64131FE4-ACE9-4CC3-A344-6D01313E7C83}" destId="{DA80EFC6-4932-43C0-A318-38B34A0DFCC2}" srcOrd="0" destOrd="0" presId="urn:microsoft.com/office/officeart/2005/8/layout/hChevron3"/>
    <dgm:cxn modelId="{C1C8A28A-E156-4C03-A594-7CDEF9C1D10D}" srcId="{D6149111-7F2F-4906-A464-DD7545C9D680}" destId="{0F705A82-C77B-48DE-8A8A-6CB2615B513D}" srcOrd="1" destOrd="0" parTransId="{A132C916-A7B3-4E2C-AF3A-A9B6949C9C68}" sibTransId="{BFB5A426-9AA9-4B27-96AB-F22A67E55F1C}"/>
    <dgm:cxn modelId="{D298AC63-EBCE-4057-8FA2-68B4EDA0A138}" type="presParOf" srcId="{DE4091F5-3FA0-4AD0-8574-C83DAEAA4324}" destId="{DA80EFC6-4932-43C0-A318-38B34A0DFCC2}" srcOrd="0" destOrd="0" presId="urn:microsoft.com/office/officeart/2005/8/layout/hChevron3"/>
    <dgm:cxn modelId="{4BEBECD7-BABE-4424-8A9E-959979906BBC}" type="presParOf" srcId="{DE4091F5-3FA0-4AD0-8574-C83DAEAA4324}" destId="{5DA8F244-F6F9-44C1-85FE-C526C0570FF3}" srcOrd="1" destOrd="0" presId="urn:microsoft.com/office/officeart/2005/8/layout/hChevron3"/>
    <dgm:cxn modelId="{66BACFCB-E116-4C6E-B20C-1136C770C28B}" type="presParOf" srcId="{DE4091F5-3FA0-4AD0-8574-C83DAEAA4324}" destId="{CA9BC604-2453-4F97-AC5F-8242EDCB4390}" srcOrd="2" destOrd="0" presId="urn:microsoft.com/office/officeart/2005/8/layout/hChevron3"/>
    <dgm:cxn modelId="{DF1EB9CD-E99C-48F0-8F2E-B618D8D6EDAA}" type="presParOf" srcId="{DE4091F5-3FA0-4AD0-8574-C83DAEAA4324}" destId="{26391DF8-C3B3-4A12-8E85-4562813BEAE0}" srcOrd="3" destOrd="0" presId="urn:microsoft.com/office/officeart/2005/8/layout/hChevron3"/>
    <dgm:cxn modelId="{4210FCBB-A330-4DD0-8B22-CB9F6E8EBB2F}" type="presParOf" srcId="{DE4091F5-3FA0-4AD0-8574-C83DAEAA4324}" destId="{D2A341EE-1701-4EFF-B1CE-995C15FF7AE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ACF9AA-F0F8-426D-AB2F-ED0BEEDEFE73}" type="doc">
      <dgm:prSet loTypeId="urn:microsoft.com/office/officeart/2005/8/layout/vList5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ACA8399-3064-4E45-84A8-F77B13AF355E}" type="pres">
      <dgm:prSet presAssocID="{8FACF9AA-F0F8-426D-AB2F-ED0BEEDEFE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D7279-CAE7-420E-AD6F-19C743558E17}" type="presOf" srcId="{8FACF9AA-F0F8-426D-AB2F-ED0BEEDEFE73}" destId="{3ACA8399-3064-4E45-84A8-F77B13AF355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ACF9AA-F0F8-426D-AB2F-ED0BEEDEFE73}" type="doc">
      <dgm:prSet loTypeId="urn:microsoft.com/office/officeart/2005/8/layout/chevron2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B6FC3201-4092-4A1F-B293-A8BFB20779C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i="0" baseline="0" dirty="0" smtClean="0"/>
            <a:t>25 527,5</a:t>
          </a:r>
        </a:p>
        <a:p>
          <a:pPr>
            <a:lnSpc>
              <a:spcPct val="90000"/>
            </a:lnSpc>
          </a:pPr>
          <a:r>
            <a:rPr lang="ru-RU" sz="1400" b="1" dirty="0" err="1" smtClean="0"/>
            <a:t>тыс.руб</a:t>
          </a:r>
          <a:r>
            <a:rPr lang="ru-RU" sz="1400" dirty="0" smtClean="0"/>
            <a:t>.</a:t>
          </a:r>
          <a:endParaRPr lang="ru-RU" sz="1400" dirty="0"/>
        </a:p>
      </dgm:t>
    </dgm:pt>
    <dgm:pt modelId="{EDF8A18E-17F9-4EE7-9F56-425E52B69FB3}" type="parTrans" cxnId="{A75B2AA7-6022-4383-8D1E-D27CB2DAD3DC}">
      <dgm:prSet/>
      <dgm:spPr/>
      <dgm:t>
        <a:bodyPr/>
        <a:lstStyle/>
        <a:p>
          <a:endParaRPr lang="ru-RU"/>
        </a:p>
      </dgm:t>
    </dgm:pt>
    <dgm:pt modelId="{0B219730-DC29-41D2-A876-589BFD6CC850}" type="sibTrans" cxnId="{A75B2AA7-6022-4383-8D1E-D27CB2DAD3DC}">
      <dgm:prSet/>
      <dgm:spPr/>
      <dgm:t>
        <a:bodyPr/>
        <a:lstStyle/>
        <a:p>
          <a:endParaRPr lang="ru-RU"/>
        </a:p>
      </dgm:t>
    </dgm:pt>
    <dgm:pt modelId="{A5FDB697-DEF8-46E0-A8A0-0D8E953EA3FE}">
      <dgm:prSet phldrT="[Текст]"/>
      <dgm:spPr/>
      <dgm:t>
        <a:bodyPr/>
        <a:lstStyle/>
        <a:p>
          <a:r>
            <a:rPr lang="ru-RU" b="0" i="0" u="none" dirty="0" smtClean="0"/>
            <a:t>Муниципальная программа «Развитие культуры и туризма в </a:t>
          </a:r>
          <a:r>
            <a:rPr lang="ru-RU" b="0" i="0" u="none" dirty="0" err="1" smtClean="0"/>
            <a:t>Колпашевском</a:t>
          </a:r>
          <a:r>
            <a:rPr lang="ru-RU" b="0" i="0" u="none" dirty="0" smtClean="0"/>
            <a:t> районе»</a:t>
          </a:r>
          <a:endParaRPr lang="ru-RU" dirty="0"/>
        </a:p>
      </dgm:t>
    </dgm:pt>
    <dgm:pt modelId="{91CD828D-01B0-46AD-9539-ABACDFD14FC7}" type="parTrans" cxnId="{2799BBF3-04F0-4713-847E-E0F9F0C463B3}">
      <dgm:prSet/>
      <dgm:spPr/>
      <dgm:t>
        <a:bodyPr/>
        <a:lstStyle/>
        <a:p>
          <a:endParaRPr lang="ru-RU"/>
        </a:p>
      </dgm:t>
    </dgm:pt>
    <dgm:pt modelId="{4F907621-B170-4831-B0CE-1946E645CF27}" type="sibTrans" cxnId="{2799BBF3-04F0-4713-847E-E0F9F0C463B3}">
      <dgm:prSet/>
      <dgm:spPr/>
      <dgm:t>
        <a:bodyPr/>
        <a:lstStyle/>
        <a:p>
          <a:endParaRPr lang="ru-RU"/>
        </a:p>
      </dgm:t>
    </dgm:pt>
    <dgm:pt modelId="{87A7731B-A150-47C2-ACC9-E5C76AC15245}">
      <dgm:prSet phldrT="[Текст]"/>
      <dgm:spPr/>
      <dgm:t>
        <a:bodyPr/>
        <a:lstStyle/>
        <a:p>
          <a:r>
            <a:rPr lang="ru-RU" b="0" i="0" u="none" dirty="0" smtClean="0"/>
            <a:t>Муниципальная программа «Развитие молодёжной политики, физической культуры и массового спорта на территории муниципального образования «</a:t>
          </a:r>
          <a:r>
            <a:rPr lang="ru-RU" b="0" i="0" u="none" dirty="0" err="1" smtClean="0"/>
            <a:t>Колпашевский</a:t>
          </a:r>
          <a:r>
            <a:rPr lang="ru-RU" b="0" i="0" u="none" dirty="0" smtClean="0"/>
            <a:t> район» </a:t>
          </a:r>
          <a:endParaRPr lang="ru-RU" dirty="0"/>
        </a:p>
      </dgm:t>
    </dgm:pt>
    <dgm:pt modelId="{8B7033B0-F20F-4390-B6E0-83B07296C015}" type="parTrans" cxnId="{07542F2E-B52A-4BB6-88A6-D0A99CB267DB}">
      <dgm:prSet/>
      <dgm:spPr/>
      <dgm:t>
        <a:bodyPr/>
        <a:lstStyle/>
        <a:p>
          <a:endParaRPr lang="ru-RU"/>
        </a:p>
      </dgm:t>
    </dgm:pt>
    <dgm:pt modelId="{25F80F34-D792-4C0B-BAA4-49705E641223}" type="sibTrans" cxnId="{07542F2E-B52A-4BB6-88A6-D0A99CB267DB}">
      <dgm:prSet/>
      <dgm:spPr/>
      <dgm:t>
        <a:bodyPr/>
        <a:lstStyle/>
        <a:p>
          <a:endParaRPr lang="ru-RU"/>
        </a:p>
      </dgm:t>
    </dgm:pt>
    <dgm:pt modelId="{D2BEEC7B-ED6E-4EF4-ADDA-1DB1ABACF8EA}">
      <dgm:prSet phldrT="[Текст]" custT="1"/>
      <dgm:spPr/>
      <dgm:t>
        <a:bodyPr/>
        <a:lstStyle/>
        <a:p>
          <a:r>
            <a:rPr lang="ru-RU" sz="2000" b="1" i="0" baseline="0" dirty="0" smtClean="0"/>
            <a:t>1 730,1      </a:t>
          </a:r>
          <a:r>
            <a:rPr lang="ru-RU" sz="1230" b="1" i="0" baseline="0" dirty="0" smtClean="0"/>
            <a:t>тыс.руб.</a:t>
          </a:r>
          <a:endParaRPr lang="ru-RU" sz="1230" b="1" i="0" baseline="0" dirty="0"/>
        </a:p>
      </dgm:t>
    </dgm:pt>
    <dgm:pt modelId="{EDD49281-8359-46ED-B0C5-C0D55A72D606}" type="parTrans" cxnId="{7B620BA3-A32D-4612-B2D4-0772597725E4}">
      <dgm:prSet/>
      <dgm:spPr/>
      <dgm:t>
        <a:bodyPr/>
        <a:lstStyle/>
        <a:p>
          <a:endParaRPr lang="ru-RU"/>
        </a:p>
      </dgm:t>
    </dgm:pt>
    <dgm:pt modelId="{41959585-E3B8-4D89-AB63-A58D021F4297}" type="sibTrans" cxnId="{7B620BA3-A32D-4612-B2D4-0772597725E4}">
      <dgm:prSet/>
      <dgm:spPr/>
      <dgm:t>
        <a:bodyPr/>
        <a:lstStyle/>
        <a:p>
          <a:endParaRPr lang="ru-RU"/>
        </a:p>
      </dgm:t>
    </dgm:pt>
    <dgm:pt modelId="{B9D855E1-74F8-45DD-AAC4-61D724508DFD}">
      <dgm:prSet phldrT="[Текст]"/>
      <dgm:spPr/>
      <dgm:t>
        <a:bodyPr/>
        <a:lstStyle/>
        <a:p>
          <a:r>
            <a:rPr lang="ru-RU" b="0" i="0" u="none" dirty="0" smtClean="0"/>
            <a:t>Муниципальная программа </a:t>
          </a:r>
          <a:r>
            <a:rPr lang="ru-RU" dirty="0" smtClean="0"/>
            <a:t>«Доступность медицинской помощи и эффективность предоставления медицинских услуг на территории Колпашевского района» </a:t>
          </a:r>
          <a:endParaRPr lang="ru-RU" dirty="0"/>
        </a:p>
      </dgm:t>
    </dgm:pt>
    <dgm:pt modelId="{9D85F700-2BED-4F5F-B742-379DA1DBAC02}" type="parTrans" cxnId="{020052F3-EA96-4DE5-BC5A-C1C10368F702}">
      <dgm:prSet/>
      <dgm:spPr/>
      <dgm:t>
        <a:bodyPr/>
        <a:lstStyle/>
        <a:p>
          <a:endParaRPr lang="ru-RU"/>
        </a:p>
      </dgm:t>
    </dgm:pt>
    <dgm:pt modelId="{30CBDF9B-0351-48AD-A655-0E1067F485DB}" type="sibTrans" cxnId="{020052F3-EA96-4DE5-BC5A-C1C10368F702}">
      <dgm:prSet/>
      <dgm:spPr/>
      <dgm:t>
        <a:bodyPr/>
        <a:lstStyle/>
        <a:p>
          <a:endParaRPr lang="ru-RU"/>
        </a:p>
      </dgm:t>
    </dgm:pt>
    <dgm:pt modelId="{34FDBB2B-F598-4FDC-B779-BDD89AAB269C}">
      <dgm:prSet phldrT="[Текст]" custT="1"/>
      <dgm:spPr/>
      <dgm:t>
        <a:bodyPr/>
        <a:lstStyle/>
        <a:p>
          <a:r>
            <a:rPr lang="ru-RU" sz="2000" b="1" i="0" baseline="0" dirty="0" smtClean="0"/>
            <a:t>10 071,4</a:t>
          </a:r>
        </a:p>
        <a:p>
          <a:r>
            <a:rPr lang="ru-RU" sz="1230" b="1" i="0" baseline="0" dirty="0" err="1" smtClean="0"/>
            <a:t>тыс.руб</a:t>
          </a:r>
          <a:r>
            <a:rPr lang="ru-RU" sz="1230" b="1" i="0" baseline="0" dirty="0" smtClean="0"/>
            <a:t>.</a:t>
          </a:r>
          <a:endParaRPr lang="ru-RU" sz="1230" b="1" i="0" baseline="0" dirty="0"/>
        </a:p>
      </dgm:t>
    </dgm:pt>
    <dgm:pt modelId="{2C1020DD-77F7-4EBD-8C11-537D8871F073}" type="sibTrans" cxnId="{E1639A8E-22E8-46E3-9111-B58A8FB9E95B}">
      <dgm:prSet/>
      <dgm:spPr/>
      <dgm:t>
        <a:bodyPr/>
        <a:lstStyle/>
        <a:p>
          <a:endParaRPr lang="ru-RU"/>
        </a:p>
      </dgm:t>
    </dgm:pt>
    <dgm:pt modelId="{6F6654AD-0D9D-49E5-BE5B-A87DD96DFE6D}" type="parTrans" cxnId="{E1639A8E-22E8-46E3-9111-B58A8FB9E95B}">
      <dgm:prSet/>
      <dgm:spPr/>
      <dgm:t>
        <a:bodyPr/>
        <a:lstStyle/>
        <a:p>
          <a:endParaRPr lang="ru-RU"/>
        </a:p>
      </dgm:t>
    </dgm:pt>
    <dgm:pt modelId="{05A30D8D-5D4E-4A81-969C-B9D5C76EBBF9}" type="pres">
      <dgm:prSet presAssocID="{8FACF9AA-F0F8-426D-AB2F-ED0BEEDEFE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82E904-93ED-4D0F-A080-9DA85F2BB357}" type="pres">
      <dgm:prSet presAssocID="{B6FC3201-4092-4A1F-B293-A8BFB20779CE}" presName="composite" presStyleCnt="0"/>
      <dgm:spPr/>
      <dgm:t>
        <a:bodyPr/>
        <a:lstStyle/>
        <a:p>
          <a:endParaRPr lang="ru-RU"/>
        </a:p>
      </dgm:t>
    </dgm:pt>
    <dgm:pt modelId="{CF04DE19-7300-49E4-965E-1E3BB9B2BB48}" type="pres">
      <dgm:prSet presAssocID="{B6FC3201-4092-4A1F-B293-A8BFB20779CE}" presName="parentText" presStyleLbl="alignNode1" presStyleIdx="0" presStyleCnt="3" custLinFactNeighborX="-4181" custLinFactNeighborY="-22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E098E-C170-41B7-9ABD-DBF1A8A8C266}" type="pres">
      <dgm:prSet presAssocID="{B6FC3201-4092-4A1F-B293-A8BFB20779C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BE868-6B0A-4E43-A994-51832782AAC5}" type="pres">
      <dgm:prSet presAssocID="{0B219730-DC29-41D2-A876-589BFD6CC850}" presName="sp" presStyleCnt="0"/>
      <dgm:spPr/>
      <dgm:t>
        <a:bodyPr/>
        <a:lstStyle/>
        <a:p>
          <a:endParaRPr lang="ru-RU"/>
        </a:p>
      </dgm:t>
    </dgm:pt>
    <dgm:pt modelId="{FBB6C7BC-3F45-4753-8E8B-4F2257EC738B}" type="pres">
      <dgm:prSet presAssocID="{34FDBB2B-F598-4FDC-B779-BDD89AAB269C}" presName="composite" presStyleCnt="0"/>
      <dgm:spPr/>
      <dgm:t>
        <a:bodyPr/>
        <a:lstStyle/>
        <a:p>
          <a:endParaRPr lang="ru-RU"/>
        </a:p>
      </dgm:t>
    </dgm:pt>
    <dgm:pt modelId="{5F0E7F8D-EFCA-4B9D-B537-78BE5D5DEA67}" type="pres">
      <dgm:prSet presAssocID="{34FDBB2B-F598-4FDC-B779-BDD89AAB269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10FD6-FACC-4DD8-83B9-81CC66A37951}" type="pres">
      <dgm:prSet presAssocID="{34FDBB2B-F598-4FDC-B779-BDD89AAB269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0735D-B9A2-4AB0-9D06-3A1393219584}" type="pres">
      <dgm:prSet presAssocID="{2C1020DD-77F7-4EBD-8C11-537D8871F073}" presName="sp" presStyleCnt="0"/>
      <dgm:spPr/>
      <dgm:t>
        <a:bodyPr/>
        <a:lstStyle/>
        <a:p>
          <a:endParaRPr lang="ru-RU"/>
        </a:p>
      </dgm:t>
    </dgm:pt>
    <dgm:pt modelId="{89259211-85A1-4528-803B-65195A9BF78F}" type="pres">
      <dgm:prSet presAssocID="{D2BEEC7B-ED6E-4EF4-ADDA-1DB1ABACF8EA}" presName="composite" presStyleCnt="0"/>
      <dgm:spPr/>
      <dgm:t>
        <a:bodyPr/>
        <a:lstStyle/>
        <a:p>
          <a:endParaRPr lang="ru-RU"/>
        </a:p>
      </dgm:t>
    </dgm:pt>
    <dgm:pt modelId="{0245936A-DD99-4A38-AF29-22EFC4F41A34}" type="pres">
      <dgm:prSet presAssocID="{D2BEEC7B-ED6E-4EF4-ADDA-1DB1ABACF8EA}" presName="parentText" presStyleLbl="alignNode1" presStyleIdx="2" presStyleCnt="3" custScaleX="94025" custLinFactNeighborX="9839" custLinFactNeighborY="12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C30C1-6826-4E77-A8CB-9BE7AB1FFD4C}" type="pres">
      <dgm:prSet presAssocID="{D2BEEC7B-ED6E-4EF4-ADDA-1DB1ABACF8E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FEF63F-BD92-4C73-B4A6-A9F5C329D48C}" type="presOf" srcId="{D2BEEC7B-ED6E-4EF4-ADDA-1DB1ABACF8EA}" destId="{0245936A-DD99-4A38-AF29-22EFC4F41A34}" srcOrd="0" destOrd="0" presId="urn:microsoft.com/office/officeart/2005/8/layout/chevron2"/>
    <dgm:cxn modelId="{07542F2E-B52A-4BB6-88A6-D0A99CB267DB}" srcId="{34FDBB2B-F598-4FDC-B779-BDD89AAB269C}" destId="{87A7731B-A150-47C2-ACC9-E5C76AC15245}" srcOrd="0" destOrd="0" parTransId="{8B7033B0-F20F-4390-B6E0-83B07296C015}" sibTransId="{25F80F34-D792-4C0B-BAA4-49705E641223}"/>
    <dgm:cxn modelId="{CF58DA94-5697-4D0B-B831-066FB5D8EDFF}" type="presOf" srcId="{B6FC3201-4092-4A1F-B293-A8BFB20779CE}" destId="{CF04DE19-7300-49E4-965E-1E3BB9B2BB48}" srcOrd="0" destOrd="0" presId="urn:microsoft.com/office/officeart/2005/8/layout/chevron2"/>
    <dgm:cxn modelId="{E1639A8E-22E8-46E3-9111-B58A8FB9E95B}" srcId="{8FACF9AA-F0F8-426D-AB2F-ED0BEEDEFE73}" destId="{34FDBB2B-F598-4FDC-B779-BDD89AAB269C}" srcOrd="1" destOrd="0" parTransId="{6F6654AD-0D9D-49E5-BE5B-A87DD96DFE6D}" sibTransId="{2C1020DD-77F7-4EBD-8C11-537D8871F073}"/>
    <dgm:cxn modelId="{38495A15-92FF-4487-AF64-B0ED37E078DC}" type="presOf" srcId="{A5FDB697-DEF8-46E0-A8A0-0D8E953EA3FE}" destId="{51DE098E-C170-41B7-9ABD-DBF1A8A8C266}" srcOrd="0" destOrd="0" presId="urn:microsoft.com/office/officeart/2005/8/layout/chevron2"/>
    <dgm:cxn modelId="{8FF0EA83-CDF3-4765-8672-7F5FFB45926A}" type="presOf" srcId="{B9D855E1-74F8-45DD-AAC4-61D724508DFD}" destId="{5A7C30C1-6826-4E77-A8CB-9BE7AB1FFD4C}" srcOrd="0" destOrd="0" presId="urn:microsoft.com/office/officeart/2005/8/layout/chevron2"/>
    <dgm:cxn modelId="{A75B2AA7-6022-4383-8D1E-D27CB2DAD3DC}" srcId="{8FACF9AA-F0F8-426D-AB2F-ED0BEEDEFE73}" destId="{B6FC3201-4092-4A1F-B293-A8BFB20779CE}" srcOrd="0" destOrd="0" parTransId="{EDF8A18E-17F9-4EE7-9F56-425E52B69FB3}" sibTransId="{0B219730-DC29-41D2-A876-589BFD6CC850}"/>
    <dgm:cxn modelId="{099EBAB0-4B6C-48C2-8A99-8535787354A2}" type="presOf" srcId="{87A7731B-A150-47C2-ACC9-E5C76AC15245}" destId="{B3610FD6-FACC-4DD8-83B9-81CC66A37951}" srcOrd="0" destOrd="0" presId="urn:microsoft.com/office/officeart/2005/8/layout/chevron2"/>
    <dgm:cxn modelId="{78FEAE4B-A3D2-4491-966C-F8975B6CC448}" type="presOf" srcId="{8FACF9AA-F0F8-426D-AB2F-ED0BEEDEFE73}" destId="{05A30D8D-5D4E-4A81-969C-B9D5C76EBBF9}" srcOrd="0" destOrd="0" presId="urn:microsoft.com/office/officeart/2005/8/layout/chevron2"/>
    <dgm:cxn modelId="{7B620BA3-A32D-4612-B2D4-0772597725E4}" srcId="{8FACF9AA-F0F8-426D-AB2F-ED0BEEDEFE73}" destId="{D2BEEC7B-ED6E-4EF4-ADDA-1DB1ABACF8EA}" srcOrd="2" destOrd="0" parTransId="{EDD49281-8359-46ED-B0C5-C0D55A72D606}" sibTransId="{41959585-E3B8-4D89-AB63-A58D021F4297}"/>
    <dgm:cxn modelId="{020052F3-EA96-4DE5-BC5A-C1C10368F702}" srcId="{D2BEEC7B-ED6E-4EF4-ADDA-1DB1ABACF8EA}" destId="{B9D855E1-74F8-45DD-AAC4-61D724508DFD}" srcOrd="0" destOrd="0" parTransId="{9D85F700-2BED-4F5F-B742-379DA1DBAC02}" sibTransId="{30CBDF9B-0351-48AD-A655-0E1067F485DB}"/>
    <dgm:cxn modelId="{8C961653-AFC9-445E-89A1-217A541C70D7}" type="presOf" srcId="{34FDBB2B-F598-4FDC-B779-BDD89AAB269C}" destId="{5F0E7F8D-EFCA-4B9D-B537-78BE5D5DEA67}" srcOrd="0" destOrd="0" presId="urn:microsoft.com/office/officeart/2005/8/layout/chevron2"/>
    <dgm:cxn modelId="{2799BBF3-04F0-4713-847E-E0F9F0C463B3}" srcId="{B6FC3201-4092-4A1F-B293-A8BFB20779CE}" destId="{A5FDB697-DEF8-46E0-A8A0-0D8E953EA3FE}" srcOrd="0" destOrd="0" parTransId="{91CD828D-01B0-46AD-9539-ABACDFD14FC7}" sibTransId="{4F907621-B170-4831-B0CE-1946E645CF27}"/>
    <dgm:cxn modelId="{A5BF0CC4-F8FD-4DBC-9A1C-27327A4E8C1D}" type="presParOf" srcId="{05A30D8D-5D4E-4A81-969C-B9D5C76EBBF9}" destId="{7282E904-93ED-4D0F-A080-9DA85F2BB357}" srcOrd="0" destOrd="0" presId="urn:microsoft.com/office/officeart/2005/8/layout/chevron2"/>
    <dgm:cxn modelId="{EA338FDA-D283-4387-A2F7-B95C8FBCA836}" type="presParOf" srcId="{7282E904-93ED-4D0F-A080-9DA85F2BB357}" destId="{CF04DE19-7300-49E4-965E-1E3BB9B2BB48}" srcOrd="0" destOrd="0" presId="urn:microsoft.com/office/officeart/2005/8/layout/chevron2"/>
    <dgm:cxn modelId="{902E87EC-889D-4300-816D-F68E4BD09045}" type="presParOf" srcId="{7282E904-93ED-4D0F-A080-9DA85F2BB357}" destId="{51DE098E-C170-41B7-9ABD-DBF1A8A8C266}" srcOrd="1" destOrd="0" presId="urn:microsoft.com/office/officeart/2005/8/layout/chevron2"/>
    <dgm:cxn modelId="{958670E9-82BB-42DF-9167-744FCF3554C6}" type="presParOf" srcId="{05A30D8D-5D4E-4A81-969C-B9D5C76EBBF9}" destId="{378BE868-6B0A-4E43-A994-51832782AAC5}" srcOrd="1" destOrd="0" presId="urn:microsoft.com/office/officeart/2005/8/layout/chevron2"/>
    <dgm:cxn modelId="{70FC603C-056D-48FD-8A6A-0E9B985A23DB}" type="presParOf" srcId="{05A30D8D-5D4E-4A81-969C-B9D5C76EBBF9}" destId="{FBB6C7BC-3F45-4753-8E8B-4F2257EC738B}" srcOrd="2" destOrd="0" presId="urn:microsoft.com/office/officeart/2005/8/layout/chevron2"/>
    <dgm:cxn modelId="{FC557DC6-3218-42F9-8778-94D8D8C8BB1E}" type="presParOf" srcId="{FBB6C7BC-3F45-4753-8E8B-4F2257EC738B}" destId="{5F0E7F8D-EFCA-4B9D-B537-78BE5D5DEA67}" srcOrd="0" destOrd="0" presId="urn:microsoft.com/office/officeart/2005/8/layout/chevron2"/>
    <dgm:cxn modelId="{90F3D0CC-7B84-413A-AEC9-2294B35E1388}" type="presParOf" srcId="{FBB6C7BC-3F45-4753-8E8B-4F2257EC738B}" destId="{B3610FD6-FACC-4DD8-83B9-81CC66A37951}" srcOrd="1" destOrd="0" presId="urn:microsoft.com/office/officeart/2005/8/layout/chevron2"/>
    <dgm:cxn modelId="{05FF013D-B91B-4D12-B22A-C65E2FA40C48}" type="presParOf" srcId="{05A30D8D-5D4E-4A81-969C-B9D5C76EBBF9}" destId="{A1E0735D-B9A2-4AB0-9D06-3A1393219584}" srcOrd="3" destOrd="0" presId="urn:microsoft.com/office/officeart/2005/8/layout/chevron2"/>
    <dgm:cxn modelId="{200E4E75-122A-44D1-892E-01A6F7372EF2}" type="presParOf" srcId="{05A30D8D-5D4E-4A81-969C-B9D5C76EBBF9}" destId="{89259211-85A1-4528-803B-65195A9BF78F}" srcOrd="4" destOrd="0" presId="urn:microsoft.com/office/officeart/2005/8/layout/chevron2"/>
    <dgm:cxn modelId="{9419AA19-28E1-4F14-971E-A466C4DC808A}" type="presParOf" srcId="{89259211-85A1-4528-803B-65195A9BF78F}" destId="{0245936A-DD99-4A38-AF29-22EFC4F41A34}" srcOrd="0" destOrd="0" presId="urn:microsoft.com/office/officeart/2005/8/layout/chevron2"/>
    <dgm:cxn modelId="{A259A80D-2A00-4454-A4CB-872FAAAF0A49}" type="presParOf" srcId="{89259211-85A1-4528-803B-65195A9BF78F}" destId="{5A7C30C1-6826-4E77-A8CB-9BE7AB1FFD4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E7773D-E71F-451E-B2A1-ECAD07DC78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D092C9-1252-4F29-A7FB-F607BC348AC6}">
      <dgm:prSet phldrT="[Текст]" custT="1"/>
      <dgm:spPr>
        <a:effectLst/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Расходы на культуру составили </a:t>
          </a:r>
        </a:p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167 288,2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dirty="0" smtClean="0"/>
            <a:t>.</a:t>
          </a:r>
          <a:endParaRPr lang="ru-RU" sz="2000" dirty="0"/>
        </a:p>
      </dgm:t>
    </dgm:pt>
    <dgm:pt modelId="{A2BA326C-7FC6-49E2-916A-909295752F69}" type="parTrans" cxnId="{A8CC1EB2-F511-47FB-8229-12CAB6632FA7}">
      <dgm:prSet/>
      <dgm:spPr/>
      <dgm:t>
        <a:bodyPr/>
        <a:lstStyle/>
        <a:p>
          <a:endParaRPr lang="ru-RU"/>
        </a:p>
      </dgm:t>
    </dgm:pt>
    <dgm:pt modelId="{C5588C97-7FE3-47AC-B1E7-03738D50F7B5}" type="sibTrans" cxnId="{A8CC1EB2-F511-47FB-8229-12CAB6632FA7}">
      <dgm:prSet/>
      <dgm:spPr/>
      <dgm:t>
        <a:bodyPr/>
        <a:lstStyle/>
        <a:p>
          <a:endParaRPr lang="ru-RU"/>
        </a:p>
      </dgm:t>
    </dgm:pt>
    <dgm:pt modelId="{A75B7C49-A7F0-44A9-A757-38DA6A416E8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федерального бюджета  –                  5 624,3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547202-5577-4CD7-81CA-660B41E7877D}" type="parTrans" cxnId="{3A77C73A-FE38-455C-A724-D24CA0E8D8A9}">
      <dgm:prSet/>
      <dgm:spPr/>
      <dgm:t>
        <a:bodyPr/>
        <a:lstStyle/>
        <a:p>
          <a:endParaRPr lang="ru-RU"/>
        </a:p>
      </dgm:t>
    </dgm:pt>
    <dgm:pt modelId="{86B47673-EC3E-41A1-84F5-650CD39C5D1A}" type="sibTrans" cxnId="{3A77C73A-FE38-455C-A724-D24CA0E8D8A9}">
      <dgm:prSet/>
      <dgm:spPr/>
      <dgm:t>
        <a:bodyPr/>
        <a:lstStyle/>
        <a:p>
          <a:endParaRPr lang="ru-RU"/>
        </a:p>
      </dgm:t>
    </dgm:pt>
    <dgm:pt modelId="{7AA53B34-A04A-47A7-A838-F0F068F5F7DF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местного бюджета  –                           19 220,5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352E3-6151-4B5E-8D95-2BA5A1B9B175}" type="parTrans" cxnId="{2473E773-688A-4F53-805D-B58D00691AB2}">
      <dgm:prSet/>
      <dgm:spPr/>
      <dgm:t>
        <a:bodyPr/>
        <a:lstStyle/>
        <a:p>
          <a:endParaRPr lang="ru-RU"/>
        </a:p>
      </dgm:t>
    </dgm:pt>
    <dgm:pt modelId="{A3F56220-4AEC-4BA1-A8FA-D0E24CDF1177}" type="sibTrans" cxnId="{2473E773-688A-4F53-805D-B58D00691AB2}">
      <dgm:prSet/>
      <dgm:spPr/>
      <dgm:t>
        <a:bodyPr/>
        <a:lstStyle/>
        <a:p>
          <a:endParaRPr lang="ru-RU"/>
        </a:p>
      </dgm:t>
    </dgm:pt>
    <dgm:pt modelId="{51134C34-A303-4088-96C4-47262C318F41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поселений по переданным полномочиям  –       62 232,5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0114F6A-42F9-4FE2-AF22-AB11A0AF8328}" type="parTrans" cxnId="{7BCB3132-582D-466B-A97D-F57E56EE9861}">
      <dgm:prSet/>
      <dgm:spPr/>
      <dgm:t>
        <a:bodyPr/>
        <a:lstStyle/>
        <a:p>
          <a:endParaRPr lang="ru-RU"/>
        </a:p>
      </dgm:t>
    </dgm:pt>
    <dgm:pt modelId="{9BD15A78-0E75-44EE-8D04-C9BB2D6FA38E}" type="sibTrans" cxnId="{7BCB3132-582D-466B-A97D-F57E56EE9861}">
      <dgm:prSet/>
      <dgm:spPr/>
      <dgm:t>
        <a:bodyPr/>
        <a:lstStyle/>
        <a:p>
          <a:endParaRPr lang="ru-RU"/>
        </a:p>
      </dgm:t>
    </dgm:pt>
    <dgm:pt modelId="{C17A6450-6BFE-48D1-B6AE-8F8D1C7637B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областного бюджета –             80 120,9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73E333A-6C23-4483-88B9-A8E62C8F6B4C}" type="parTrans" cxnId="{A06A3E07-C9B3-476F-BEB2-C37939175CCE}">
      <dgm:prSet/>
      <dgm:spPr/>
      <dgm:t>
        <a:bodyPr/>
        <a:lstStyle/>
        <a:p>
          <a:endParaRPr lang="ru-RU"/>
        </a:p>
      </dgm:t>
    </dgm:pt>
    <dgm:pt modelId="{C7D0F820-4577-4298-9FD4-116DA11AE6D2}" type="sibTrans" cxnId="{A06A3E07-C9B3-476F-BEB2-C37939175CCE}">
      <dgm:prSet/>
      <dgm:spPr/>
      <dgm:t>
        <a:bodyPr/>
        <a:lstStyle/>
        <a:p>
          <a:endParaRPr lang="ru-RU"/>
        </a:p>
      </dgm:t>
    </dgm:pt>
    <dgm:pt modelId="{37A39167-E594-44BA-9A04-DF309027A758}" type="pres">
      <dgm:prSet presAssocID="{78E7773D-E71F-451E-B2A1-ECAD07DC78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EE5BC8-FF88-45C3-BCC5-D549507C6B2B}" type="pres">
      <dgm:prSet presAssocID="{1CD092C9-1252-4F29-A7FB-F607BC348AC6}" presName="hierRoot1" presStyleCnt="0"/>
      <dgm:spPr/>
    </dgm:pt>
    <dgm:pt modelId="{E5F4321F-1A97-4F3C-9950-7DED4B689FE7}" type="pres">
      <dgm:prSet presAssocID="{1CD092C9-1252-4F29-A7FB-F607BC348AC6}" presName="composite" presStyleCnt="0"/>
      <dgm:spPr/>
    </dgm:pt>
    <dgm:pt modelId="{B42392A0-6DEE-498A-A62D-71A85DCE0BD3}" type="pres">
      <dgm:prSet presAssocID="{1CD092C9-1252-4F29-A7FB-F607BC348AC6}" presName="background" presStyleLbl="node0" presStyleIdx="0" presStyleCnt="1"/>
      <dgm:spPr/>
    </dgm:pt>
    <dgm:pt modelId="{AF93B963-69D9-4734-9873-50A0DC02A174}" type="pres">
      <dgm:prSet presAssocID="{1CD092C9-1252-4F29-A7FB-F607BC348AC6}" presName="text" presStyleLbl="fgAcc0" presStyleIdx="0" presStyleCnt="1" custScaleX="250540" custScaleY="178340" custLinFactX="1514" custLinFactNeighborX="100000" custLinFactNeighborY="-771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38607-39C9-40A7-A0D2-48ED8A4B94EC}" type="pres">
      <dgm:prSet presAssocID="{1CD092C9-1252-4F29-A7FB-F607BC348AC6}" presName="hierChild2" presStyleCnt="0"/>
      <dgm:spPr/>
    </dgm:pt>
    <dgm:pt modelId="{57C97759-929F-4DB1-B8AF-E8C30715496C}" type="pres">
      <dgm:prSet presAssocID="{25547202-5577-4CD7-81CA-660B41E7877D}" presName="Name10" presStyleLbl="parChTrans1D2" presStyleIdx="0" presStyleCnt="4"/>
      <dgm:spPr/>
      <dgm:t>
        <a:bodyPr/>
        <a:lstStyle/>
        <a:p>
          <a:endParaRPr lang="ru-RU"/>
        </a:p>
      </dgm:t>
    </dgm:pt>
    <dgm:pt modelId="{7B5F21EF-B1A7-4862-ACF7-6698DF4E96B2}" type="pres">
      <dgm:prSet presAssocID="{A75B7C49-A7F0-44A9-A757-38DA6A416E84}" presName="hierRoot2" presStyleCnt="0"/>
      <dgm:spPr/>
    </dgm:pt>
    <dgm:pt modelId="{B5FBF882-5052-48C6-B035-575CA13BA748}" type="pres">
      <dgm:prSet presAssocID="{A75B7C49-A7F0-44A9-A757-38DA6A416E84}" presName="composite2" presStyleCnt="0"/>
      <dgm:spPr/>
    </dgm:pt>
    <dgm:pt modelId="{4D0E4114-4D79-4A63-B23A-FA23462ED26F}" type="pres">
      <dgm:prSet presAssocID="{A75B7C49-A7F0-44A9-A757-38DA6A416E84}" presName="background2" presStyleLbl="node2" presStyleIdx="0" presStyleCnt="4"/>
      <dgm:spPr/>
    </dgm:pt>
    <dgm:pt modelId="{250B567E-72E8-4B6A-83C5-59918C944032}" type="pres">
      <dgm:prSet presAssocID="{A75B7C49-A7F0-44A9-A757-38DA6A416E84}" presName="text2" presStyleLbl="fgAcc2" presStyleIdx="0" presStyleCnt="4" custScaleY="1195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F5DE8-8426-437D-AB91-906B34FFFAE3}" type="pres">
      <dgm:prSet presAssocID="{A75B7C49-A7F0-44A9-A757-38DA6A416E84}" presName="hierChild3" presStyleCnt="0"/>
      <dgm:spPr/>
    </dgm:pt>
    <dgm:pt modelId="{9CA29BCD-DCBF-4ED9-B513-BF2208E60CDF}" type="pres">
      <dgm:prSet presAssocID="{E73E333A-6C23-4483-88B9-A8E62C8F6B4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07C56570-BE6B-4BEF-A5B9-A244B9533A14}" type="pres">
      <dgm:prSet presAssocID="{C17A6450-6BFE-48D1-B6AE-8F8D1C7637BA}" presName="hierRoot2" presStyleCnt="0"/>
      <dgm:spPr/>
    </dgm:pt>
    <dgm:pt modelId="{AEE2F388-43B7-470F-8A7D-D890FA6D90E0}" type="pres">
      <dgm:prSet presAssocID="{C17A6450-6BFE-48D1-B6AE-8F8D1C7637BA}" presName="composite2" presStyleCnt="0"/>
      <dgm:spPr/>
    </dgm:pt>
    <dgm:pt modelId="{CEDBE424-A29D-4A47-A514-50FA2F825EA1}" type="pres">
      <dgm:prSet presAssocID="{C17A6450-6BFE-48D1-B6AE-8F8D1C7637BA}" presName="background2" presStyleLbl="node2" presStyleIdx="1" presStyleCnt="4"/>
      <dgm:spPr/>
    </dgm:pt>
    <dgm:pt modelId="{12552153-B274-4A7B-B6A8-52F48D6C0647}" type="pres">
      <dgm:prSet presAssocID="{C17A6450-6BFE-48D1-B6AE-8F8D1C7637BA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5E081-29CF-4C15-971B-CB2DFD0C39E6}" type="pres">
      <dgm:prSet presAssocID="{C17A6450-6BFE-48D1-B6AE-8F8D1C7637BA}" presName="hierChild3" presStyleCnt="0"/>
      <dgm:spPr/>
    </dgm:pt>
    <dgm:pt modelId="{6CC3BBD4-3CDA-48BD-A791-4BF0834929C9}" type="pres">
      <dgm:prSet presAssocID="{70114F6A-42F9-4FE2-AF22-AB11A0AF8328}" presName="Name10" presStyleLbl="parChTrans1D2" presStyleIdx="2" presStyleCnt="4"/>
      <dgm:spPr/>
      <dgm:t>
        <a:bodyPr/>
        <a:lstStyle/>
        <a:p>
          <a:endParaRPr lang="ru-RU"/>
        </a:p>
      </dgm:t>
    </dgm:pt>
    <dgm:pt modelId="{31655A92-DFCC-4E90-9DE6-7BD756B99794}" type="pres">
      <dgm:prSet presAssocID="{51134C34-A303-4088-96C4-47262C318F41}" presName="hierRoot2" presStyleCnt="0"/>
      <dgm:spPr/>
    </dgm:pt>
    <dgm:pt modelId="{44F9B70C-0413-45AB-A6BA-AE326FBE609F}" type="pres">
      <dgm:prSet presAssocID="{51134C34-A303-4088-96C4-47262C318F41}" presName="composite2" presStyleCnt="0"/>
      <dgm:spPr/>
    </dgm:pt>
    <dgm:pt modelId="{5147E961-2DA4-4D7F-82DC-8012F385E75B}" type="pres">
      <dgm:prSet presAssocID="{51134C34-A303-4088-96C4-47262C318F41}" presName="background2" presStyleLbl="node2" presStyleIdx="2" presStyleCnt="4"/>
      <dgm:spPr/>
    </dgm:pt>
    <dgm:pt modelId="{7024B44A-9097-408C-ACA0-DFEC276D379C}" type="pres">
      <dgm:prSet presAssocID="{51134C34-A303-4088-96C4-47262C318F41}" presName="text2" presStyleLbl="fgAcc2" presStyleIdx="2" presStyleCnt="4" custScaleY="1575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E086CD-0933-4B4B-A5F1-0E9D18F1FFE1}" type="pres">
      <dgm:prSet presAssocID="{51134C34-A303-4088-96C4-47262C318F41}" presName="hierChild3" presStyleCnt="0"/>
      <dgm:spPr/>
    </dgm:pt>
    <dgm:pt modelId="{1BE72589-A7F4-44DB-B27C-F7235A88C118}" type="pres">
      <dgm:prSet presAssocID="{FBA352E3-6151-4B5E-8D95-2BA5A1B9B175}" presName="Name10" presStyleLbl="parChTrans1D2" presStyleIdx="3" presStyleCnt="4"/>
      <dgm:spPr/>
      <dgm:t>
        <a:bodyPr/>
        <a:lstStyle/>
        <a:p>
          <a:endParaRPr lang="ru-RU"/>
        </a:p>
      </dgm:t>
    </dgm:pt>
    <dgm:pt modelId="{F196F08F-D36B-4A72-A089-563F596EB652}" type="pres">
      <dgm:prSet presAssocID="{7AA53B34-A04A-47A7-A838-F0F068F5F7DF}" presName="hierRoot2" presStyleCnt="0"/>
      <dgm:spPr/>
    </dgm:pt>
    <dgm:pt modelId="{08D41BAA-8B9B-4EF9-921C-A392AB16100D}" type="pres">
      <dgm:prSet presAssocID="{7AA53B34-A04A-47A7-A838-F0F068F5F7DF}" presName="composite2" presStyleCnt="0"/>
      <dgm:spPr/>
    </dgm:pt>
    <dgm:pt modelId="{4DCDC057-4345-487F-9596-9DBF221C6B50}" type="pres">
      <dgm:prSet presAssocID="{7AA53B34-A04A-47A7-A838-F0F068F5F7DF}" presName="background2" presStyleLbl="node2" presStyleIdx="3" presStyleCnt="4"/>
      <dgm:spPr/>
    </dgm:pt>
    <dgm:pt modelId="{C2CAC85D-AFBD-451E-AB9B-D4D54310D050}" type="pres">
      <dgm:prSet presAssocID="{7AA53B34-A04A-47A7-A838-F0F068F5F7DF}" presName="text2" presStyleLbl="fgAcc2" presStyleIdx="3" presStyleCnt="4" custScaleY="750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ACAD8B-CC70-4539-A400-1C87C82255D6}" type="pres">
      <dgm:prSet presAssocID="{7AA53B34-A04A-47A7-A838-F0F068F5F7DF}" presName="hierChild3" presStyleCnt="0"/>
      <dgm:spPr/>
    </dgm:pt>
  </dgm:ptLst>
  <dgm:cxnLst>
    <dgm:cxn modelId="{E92DC05F-EADA-4A6C-8AC6-390909AFA8D5}" type="presOf" srcId="{70114F6A-42F9-4FE2-AF22-AB11A0AF8328}" destId="{6CC3BBD4-3CDA-48BD-A791-4BF0834929C9}" srcOrd="0" destOrd="0" presId="urn:microsoft.com/office/officeart/2005/8/layout/hierarchy1"/>
    <dgm:cxn modelId="{16B661BC-1FA2-4C7D-992F-8E96DFC415FB}" type="presOf" srcId="{A75B7C49-A7F0-44A9-A757-38DA6A416E84}" destId="{250B567E-72E8-4B6A-83C5-59918C944032}" srcOrd="0" destOrd="0" presId="urn:microsoft.com/office/officeart/2005/8/layout/hierarchy1"/>
    <dgm:cxn modelId="{106A0851-FC50-4D45-9DC7-372719BB85C0}" type="presOf" srcId="{E73E333A-6C23-4483-88B9-A8E62C8F6B4C}" destId="{9CA29BCD-DCBF-4ED9-B513-BF2208E60CDF}" srcOrd="0" destOrd="0" presId="urn:microsoft.com/office/officeart/2005/8/layout/hierarchy1"/>
    <dgm:cxn modelId="{2473E773-688A-4F53-805D-B58D00691AB2}" srcId="{1CD092C9-1252-4F29-A7FB-F607BC348AC6}" destId="{7AA53B34-A04A-47A7-A838-F0F068F5F7DF}" srcOrd="3" destOrd="0" parTransId="{FBA352E3-6151-4B5E-8D95-2BA5A1B9B175}" sibTransId="{A3F56220-4AEC-4BA1-A8FA-D0E24CDF1177}"/>
    <dgm:cxn modelId="{F5216625-B80C-4EC4-AD77-A2CE82EB8253}" type="presOf" srcId="{FBA352E3-6151-4B5E-8D95-2BA5A1B9B175}" destId="{1BE72589-A7F4-44DB-B27C-F7235A88C118}" srcOrd="0" destOrd="0" presId="urn:microsoft.com/office/officeart/2005/8/layout/hierarchy1"/>
    <dgm:cxn modelId="{181AF47C-72EB-4AD1-9AA8-3EC534CF277B}" type="presOf" srcId="{51134C34-A303-4088-96C4-47262C318F41}" destId="{7024B44A-9097-408C-ACA0-DFEC276D379C}" srcOrd="0" destOrd="0" presId="urn:microsoft.com/office/officeart/2005/8/layout/hierarchy1"/>
    <dgm:cxn modelId="{53BF0F46-723E-439E-993F-99FC8FC8FAF9}" type="presOf" srcId="{78E7773D-E71F-451E-B2A1-ECAD07DC7845}" destId="{37A39167-E594-44BA-9A04-DF309027A758}" srcOrd="0" destOrd="0" presId="urn:microsoft.com/office/officeart/2005/8/layout/hierarchy1"/>
    <dgm:cxn modelId="{33D54653-159C-4988-9F47-EE4E708F4B6C}" type="presOf" srcId="{1CD092C9-1252-4F29-A7FB-F607BC348AC6}" destId="{AF93B963-69D9-4734-9873-50A0DC02A174}" srcOrd="0" destOrd="0" presId="urn:microsoft.com/office/officeart/2005/8/layout/hierarchy1"/>
    <dgm:cxn modelId="{B49A1400-9127-48EA-A1AB-0BEEFFE9D15B}" type="presOf" srcId="{C17A6450-6BFE-48D1-B6AE-8F8D1C7637BA}" destId="{12552153-B274-4A7B-B6A8-52F48D6C0647}" srcOrd="0" destOrd="0" presId="urn:microsoft.com/office/officeart/2005/8/layout/hierarchy1"/>
    <dgm:cxn modelId="{3A77C73A-FE38-455C-A724-D24CA0E8D8A9}" srcId="{1CD092C9-1252-4F29-A7FB-F607BC348AC6}" destId="{A75B7C49-A7F0-44A9-A757-38DA6A416E84}" srcOrd="0" destOrd="0" parTransId="{25547202-5577-4CD7-81CA-660B41E7877D}" sibTransId="{86B47673-EC3E-41A1-84F5-650CD39C5D1A}"/>
    <dgm:cxn modelId="{A06A3E07-C9B3-476F-BEB2-C37939175CCE}" srcId="{1CD092C9-1252-4F29-A7FB-F607BC348AC6}" destId="{C17A6450-6BFE-48D1-B6AE-8F8D1C7637BA}" srcOrd="1" destOrd="0" parTransId="{E73E333A-6C23-4483-88B9-A8E62C8F6B4C}" sibTransId="{C7D0F820-4577-4298-9FD4-116DA11AE6D2}"/>
    <dgm:cxn modelId="{7BCB3132-582D-466B-A97D-F57E56EE9861}" srcId="{1CD092C9-1252-4F29-A7FB-F607BC348AC6}" destId="{51134C34-A303-4088-96C4-47262C318F41}" srcOrd="2" destOrd="0" parTransId="{70114F6A-42F9-4FE2-AF22-AB11A0AF8328}" sibTransId="{9BD15A78-0E75-44EE-8D04-C9BB2D6FA38E}"/>
    <dgm:cxn modelId="{BB0FB618-6147-42D8-A8FC-DA49B777D939}" type="presOf" srcId="{25547202-5577-4CD7-81CA-660B41E7877D}" destId="{57C97759-929F-4DB1-B8AF-E8C30715496C}" srcOrd="0" destOrd="0" presId="urn:microsoft.com/office/officeart/2005/8/layout/hierarchy1"/>
    <dgm:cxn modelId="{09543151-D25A-497A-9F8D-C4B025116C07}" type="presOf" srcId="{7AA53B34-A04A-47A7-A838-F0F068F5F7DF}" destId="{C2CAC85D-AFBD-451E-AB9B-D4D54310D050}" srcOrd="0" destOrd="0" presId="urn:microsoft.com/office/officeart/2005/8/layout/hierarchy1"/>
    <dgm:cxn modelId="{A8CC1EB2-F511-47FB-8229-12CAB6632FA7}" srcId="{78E7773D-E71F-451E-B2A1-ECAD07DC7845}" destId="{1CD092C9-1252-4F29-A7FB-F607BC348AC6}" srcOrd="0" destOrd="0" parTransId="{A2BA326C-7FC6-49E2-916A-909295752F69}" sibTransId="{C5588C97-7FE3-47AC-B1E7-03738D50F7B5}"/>
    <dgm:cxn modelId="{02A6E16A-CBCB-4855-A652-68A5B5F07624}" type="presParOf" srcId="{37A39167-E594-44BA-9A04-DF309027A758}" destId="{E7EE5BC8-FF88-45C3-BCC5-D549507C6B2B}" srcOrd="0" destOrd="0" presId="urn:microsoft.com/office/officeart/2005/8/layout/hierarchy1"/>
    <dgm:cxn modelId="{BE75D8DF-26E8-4922-9252-BEE60858FE8D}" type="presParOf" srcId="{E7EE5BC8-FF88-45C3-BCC5-D549507C6B2B}" destId="{E5F4321F-1A97-4F3C-9950-7DED4B689FE7}" srcOrd="0" destOrd="0" presId="urn:microsoft.com/office/officeart/2005/8/layout/hierarchy1"/>
    <dgm:cxn modelId="{AE3ED2B1-6A27-4E21-906E-C859A44ADF44}" type="presParOf" srcId="{E5F4321F-1A97-4F3C-9950-7DED4B689FE7}" destId="{B42392A0-6DEE-498A-A62D-71A85DCE0BD3}" srcOrd="0" destOrd="0" presId="urn:microsoft.com/office/officeart/2005/8/layout/hierarchy1"/>
    <dgm:cxn modelId="{343F198C-4F91-4DD2-BAD8-E9AB9D89EB8F}" type="presParOf" srcId="{E5F4321F-1A97-4F3C-9950-7DED4B689FE7}" destId="{AF93B963-69D9-4734-9873-50A0DC02A174}" srcOrd="1" destOrd="0" presId="urn:microsoft.com/office/officeart/2005/8/layout/hierarchy1"/>
    <dgm:cxn modelId="{A1EABE24-E068-4BBB-A825-3C8EAABFD8BE}" type="presParOf" srcId="{E7EE5BC8-FF88-45C3-BCC5-D549507C6B2B}" destId="{4F138607-39C9-40A7-A0D2-48ED8A4B94EC}" srcOrd="1" destOrd="0" presId="urn:microsoft.com/office/officeart/2005/8/layout/hierarchy1"/>
    <dgm:cxn modelId="{7521D1E4-01B8-442C-9BBC-D8AA33903DD4}" type="presParOf" srcId="{4F138607-39C9-40A7-A0D2-48ED8A4B94EC}" destId="{57C97759-929F-4DB1-B8AF-E8C30715496C}" srcOrd="0" destOrd="0" presId="urn:microsoft.com/office/officeart/2005/8/layout/hierarchy1"/>
    <dgm:cxn modelId="{32992312-1651-487E-8179-7E877C93A6C6}" type="presParOf" srcId="{4F138607-39C9-40A7-A0D2-48ED8A4B94EC}" destId="{7B5F21EF-B1A7-4862-ACF7-6698DF4E96B2}" srcOrd="1" destOrd="0" presId="urn:microsoft.com/office/officeart/2005/8/layout/hierarchy1"/>
    <dgm:cxn modelId="{A5DF388F-BD6B-4E43-BFCF-9E54B2203F2B}" type="presParOf" srcId="{7B5F21EF-B1A7-4862-ACF7-6698DF4E96B2}" destId="{B5FBF882-5052-48C6-B035-575CA13BA748}" srcOrd="0" destOrd="0" presId="urn:microsoft.com/office/officeart/2005/8/layout/hierarchy1"/>
    <dgm:cxn modelId="{E9BD212F-26CC-42EE-9F9F-3EBD0512E86D}" type="presParOf" srcId="{B5FBF882-5052-48C6-B035-575CA13BA748}" destId="{4D0E4114-4D79-4A63-B23A-FA23462ED26F}" srcOrd="0" destOrd="0" presId="urn:microsoft.com/office/officeart/2005/8/layout/hierarchy1"/>
    <dgm:cxn modelId="{B3293274-52D1-4CA3-9EA7-29E4F95059BB}" type="presParOf" srcId="{B5FBF882-5052-48C6-B035-575CA13BA748}" destId="{250B567E-72E8-4B6A-83C5-59918C944032}" srcOrd="1" destOrd="0" presId="urn:microsoft.com/office/officeart/2005/8/layout/hierarchy1"/>
    <dgm:cxn modelId="{EF2DFA8F-CAA2-49BB-8CD7-6D8FBB2A5DFF}" type="presParOf" srcId="{7B5F21EF-B1A7-4862-ACF7-6698DF4E96B2}" destId="{584F5DE8-8426-437D-AB91-906B34FFFAE3}" srcOrd="1" destOrd="0" presId="urn:microsoft.com/office/officeart/2005/8/layout/hierarchy1"/>
    <dgm:cxn modelId="{B0630DFB-E3FD-4AFD-8093-B92303B19456}" type="presParOf" srcId="{4F138607-39C9-40A7-A0D2-48ED8A4B94EC}" destId="{9CA29BCD-DCBF-4ED9-B513-BF2208E60CDF}" srcOrd="2" destOrd="0" presId="urn:microsoft.com/office/officeart/2005/8/layout/hierarchy1"/>
    <dgm:cxn modelId="{AA17028A-B873-488B-A7A3-C400CAF9C555}" type="presParOf" srcId="{4F138607-39C9-40A7-A0D2-48ED8A4B94EC}" destId="{07C56570-BE6B-4BEF-A5B9-A244B9533A14}" srcOrd="3" destOrd="0" presId="urn:microsoft.com/office/officeart/2005/8/layout/hierarchy1"/>
    <dgm:cxn modelId="{AC2C74EE-0CF1-472F-B6A4-3DA170C6D127}" type="presParOf" srcId="{07C56570-BE6B-4BEF-A5B9-A244B9533A14}" destId="{AEE2F388-43B7-470F-8A7D-D890FA6D90E0}" srcOrd="0" destOrd="0" presId="urn:microsoft.com/office/officeart/2005/8/layout/hierarchy1"/>
    <dgm:cxn modelId="{034B2D72-32E7-43D4-8618-6A58688E69FF}" type="presParOf" srcId="{AEE2F388-43B7-470F-8A7D-D890FA6D90E0}" destId="{CEDBE424-A29D-4A47-A514-50FA2F825EA1}" srcOrd="0" destOrd="0" presId="urn:microsoft.com/office/officeart/2005/8/layout/hierarchy1"/>
    <dgm:cxn modelId="{7E133D62-D9C2-4744-9795-428001FE145C}" type="presParOf" srcId="{AEE2F388-43B7-470F-8A7D-D890FA6D90E0}" destId="{12552153-B274-4A7B-B6A8-52F48D6C0647}" srcOrd="1" destOrd="0" presId="urn:microsoft.com/office/officeart/2005/8/layout/hierarchy1"/>
    <dgm:cxn modelId="{6B2EF35B-120B-4184-80AE-7141763B55D1}" type="presParOf" srcId="{07C56570-BE6B-4BEF-A5B9-A244B9533A14}" destId="{6025E081-29CF-4C15-971B-CB2DFD0C39E6}" srcOrd="1" destOrd="0" presId="urn:microsoft.com/office/officeart/2005/8/layout/hierarchy1"/>
    <dgm:cxn modelId="{A9E04932-2BFA-4933-9975-E9ED22968AAA}" type="presParOf" srcId="{4F138607-39C9-40A7-A0D2-48ED8A4B94EC}" destId="{6CC3BBD4-3CDA-48BD-A791-4BF0834929C9}" srcOrd="4" destOrd="0" presId="urn:microsoft.com/office/officeart/2005/8/layout/hierarchy1"/>
    <dgm:cxn modelId="{7BCB5171-1D4C-45CE-A1D4-F55F706FA3BA}" type="presParOf" srcId="{4F138607-39C9-40A7-A0D2-48ED8A4B94EC}" destId="{31655A92-DFCC-4E90-9DE6-7BD756B99794}" srcOrd="5" destOrd="0" presId="urn:microsoft.com/office/officeart/2005/8/layout/hierarchy1"/>
    <dgm:cxn modelId="{1A35D0FA-74B0-47C9-827A-629DC64BAAC9}" type="presParOf" srcId="{31655A92-DFCC-4E90-9DE6-7BD756B99794}" destId="{44F9B70C-0413-45AB-A6BA-AE326FBE609F}" srcOrd="0" destOrd="0" presId="urn:microsoft.com/office/officeart/2005/8/layout/hierarchy1"/>
    <dgm:cxn modelId="{E56A3512-05D2-48F3-BCEB-0CC97B43F349}" type="presParOf" srcId="{44F9B70C-0413-45AB-A6BA-AE326FBE609F}" destId="{5147E961-2DA4-4D7F-82DC-8012F385E75B}" srcOrd="0" destOrd="0" presId="urn:microsoft.com/office/officeart/2005/8/layout/hierarchy1"/>
    <dgm:cxn modelId="{A05C3964-85A5-4436-92F1-E5D58DAFF4AB}" type="presParOf" srcId="{44F9B70C-0413-45AB-A6BA-AE326FBE609F}" destId="{7024B44A-9097-408C-ACA0-DFEC276D379C}" srcOrd="1" destOrd="0" presId="urn:microsoft.com/office/officeart/2005/8/layout/hierarchy1"/>
    <dgm:cxn modelId="{394290DC-0DB4-4353-8E98-85CB459D5965}" type="presParOf" srcId="{31655A92-DFCC-4E90-9DE6-7BD756B99794}" destId="{81E086CD-0933-4B4B-A5F1-0E9D18F1FFE1}" srcOrd="1" destOrd="0" presId="urn:microsoft.com/office/officeart/2005/8/layout/hierarchy1"/>
    <dgm:cxn modelId="{7149FEDE-ED44-414D-9888-2298012ED427}" type="presParOf" srcId="{4F138607-39C9-40A7-A0D2-48ED8A4B94EC}" destId="{1BE72589-A7F4-44DB-B27C-F7235A88C118}" srcOrd="6" destOrd="0" presId="urn:microsoft.com/office/officeart/2005/8/layout/hierarchy1"/>
    <dgm:cxn modelId="{A65DC3AE-BEEC-41B7-A546-F13145723E54}" type="presParOf" srcId="{4F138607-39C9-40A7-A0D2-48ED8A4B94EC}" destId="{F196F08F-D36B-4A72-A089-563F596EB652}" srcOrd="7" destOrd="0" presId="urn:microsoft.com/office/officeart/2005/8/layout/hierarchy1"/>
    <dgm:cxn modelId="{523CF7EF-D62E-4F6B-862D-A7763CAF2B15}" type="presParOf" srcId="{F196F08F-D36B-4A72-A089-563F596EB652}" destId="{08D41BAA-8B9B-4EF9-921C-A392AB16100D}" srcOrd="0" destOrd="0" presId="urn:microsoft.com/office/officeart/2005/8/layout/hierarchy1"/>
    <dgm:cxn modelId="{E13576C8-92A2-44D7-A9FD-73ECFF45218A}" type="presParOf" srcId="{08D41BAA-8B9B-4EF9-921C-A392AB16100D}" destId="{4DCDC057-4345-487F-9596-9DBF221C6B50}" srcOrd="0" destOrd="0" presId="urn:microsoft.com/office/officeart/2005/8/layout/hierarchy1"/>
    <dgm:cxn modelId="{3D3265C1-84E3-48A6-8436-C7EEA9AF2D5E}" type="presParOf" srcId="{08D41BAA-8B9B-4EF9-921C-A392AB16100D}" destId="{C2CAC85D-AFBD-451E-AB9B-D4D54310D050}" srcOrd="1" destOrd="0" presId="urn:microsoft.com/office/officeart/2005/8/layout/hierarchy1"/>
    <dgm:cxn modelId="{6C91A528-5355-436A-A42F-A58959E9A829}" type="presParOf" srcId="{F196F08F-D36B-4A72-A089-563F596EB652}" destId="{FAACAD8B-CC70-4539-A400-1C87C8225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E7773D-E71F-451E-B2A1-ECAD07DC78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D092C9-1252-4F29-A7FB-F607BC348AC6}">
      <dgm:prSet phldrT="[Текст]" custT="1"/>
      <dgm:spPr>
        <a:effectLst/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3 259,1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dirty="0" smtClean="0"/>
            <a:t>.</a:t>
          </a:r>
          <a:endParaRPr lang="ru-RU" sz="2000" dirty="0"/>
        </a:p>
      </dgm:t>
    </dgm:pt>
    <dgm:pt modelId="{A2BA326C-7FC6-49E2-916A-909295752F69}" type="parTrans" cxnId="{A8CC1EB2-F511-47FB-8229-12CAB6632FA7}">
      <dgm:prSet/>
      <dgm:spPr/>
      <dgm:t>
        <a:bodyPr/>
        <a:lstStyle/>
        <a:p>
          <a:endParaRPr lang="ru-RU"/>
        </a:p>
      </dgm:t>
    </dgm:pt>
    <dgm:pt modelId="{C5588C97-7FE3-47AC-B1E7-03738D50F7B5}" type="sibTrans" cxnId="{A8CC1EB2-F511-47FB-8229-12CAB6632FA7}">
      <dgm:prSet/>
      <dgm:spPr/>
      <dgm:t>
        <a:bodyPr/>
        <a:lstStyle/>
        <a:p>
          <a:endParaRPr lang="ru-RU"/>
        </a:p>
      </dgm:t>
    </dgm:pt>
    <dgm:pt modelId="{A75B7C49-A7F0-44A9-A757-38DA6A416E8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219,3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547202-5577-4CD7-81CA-660B41E7877D}" type="parTrans" cxnId="{3A77C73A-FE38-455C-A724-D24CA0E8D8A9}">
      <dgm:prSet/>
      <dgm:spPr/>
      <dgm:t>
        <a:bodyPr/>
        <a:lstStyle/>
        <a:p>
          <a:endParaRPr lang="ru-RU"/>
        </a:p>
      </dgm:t>
    </dgm:pt>
    <dgm:pt modelId="{86B47673-EC3E-41A1-84F5-650CD39C5D1A}" type="sibTrans" cxnId="{3A77C73A-FE38-455C-A724-D24CA0E8D8A9}">
      <dgm:prSet/>
      <dgm:spPr/>
      <dgm:t>
        <a:bodyPr/>
        <a:lstStyle/>
        <a:p>
          <a:endParaRPr lang="ru-RU"/>
        </a:p>
      </dgm:t>
    </dgm:pt>
    <dgm:pt modelId="{7AA53B34-A04A-47A7-A838-F0F068F5F7D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местного бюджета  </a:t>
          </a:r>
        </a:p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3 039,8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352E3-6151-4B5E-8D95-2BA5A1B9B175}" type="parTrans" cxnId="{2473E773-688A-4F53-805D-B58D00691AB2}">
      <dgm:prSet/>
      <dgm:spPr/>
      <dgm:t>
        <a:bodyPr/>
        <a:lstStyle/>
        <a:p>
          <a:endParaRPr lang="ru-RU"/>
        </a:p>
      </dgm:t>
    </dgm:pt>
    <dgm:pt modelId="{A3F56220-4AEC-4BA1-A8FA-D0E24CDF1177}" type="sibTrans" cxnId="{2473E773-688A-4F53-805D-B58D00691AB2}">
      <dgm:prSet/>
      <dgm:spPr/>
      <dgm:t>
        <a:bodyPr/>
        <a:lstStyle/>
        <a:p>
          <a:endParaRPr lang="ru-RU"/>
        </a:p>
      </dgm:t>
    </dgm:pt>
    <dgm:pt modelId="{37A39167-E594-44BA-9A04-DF309027A758}" type="pres">
      <dgm:prSet presAssocID="{78E7773D-E71F-451E-B2A1-ECAD07DC78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EE5BC8-FF88-45C3-BCC5-D549507C6B2B}" type="pres">
      <dgm:prSet presAssocID="{1CD092C9-1252-4F29-A7FB-F607BC348AC6}" presName="hierRoot1" presStyleCnt="0"/>
      <dgm:spPr/>
    </dgm:pt>
    <dgm:pt modelId="{E5F4321F-1A97-4F3C-9950-7DED4B689FE7}" type="pres">
      <dgm:prSet presAssocID="{1CD092C9-1252-4F29-A7FB-F607BC348AC6}" presName="composite" presStyleCnt="0"/>
      <dgm:spPr/>
    </dgm:pt>
    <dgm:pt modelId="{B42392A0-6DEE-498A-A62D-71A85DCE0BD3}" type="pres">
      <dgm:prSet presAssocID="{1CD092C9-1252-4F29-A7FB-F607BC348AC6}" presName="background" presStyleLbl="node0" presStyleIdx="0" presStyleCnt="1"/>
      <dgm:spPr/>
    </dgm:pt>
    <dgm:pt modelId="{AF93B963-69D9-4734-9873-50A0DC02A174}" type="pres">
      <dgm:prSet presAssocID="{1CD092C9-1252-4F29-A7FB-F607BC348AC6}" presName="text" presStyleLbl="fgAcc0" presStyleIdx="0" presStyleCnt="1" custScaleX="126627" custScaleY="143221" custLinFactNeighborX="49750" custLinFactNeighborY="-14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38607-39C9-40A7-A0D2-48ED8A4B94EC}" type="pres">
      <dgm:prSet presAssocID="{1CD092C9-1252-4F29-A7FB-F607BC348AC6}" presName="hierChild2" presStyleCnt="0"/>
      <dgm:spPr/>
    </dgm:pt>
    <dgm:pt modelId="{57C97759-929F-4DB1-B8AF-E8C30715496C}" type="pres">
      <dgm:prSet presAssocID="{25547202-5577-4CD7-81CA-660B41E7877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B5F21EF-B1A7-4862-ACF7-6698DF4E96B2}" type="pres">
      <dgm:prSet presAssocID="{A75B7C49-A7F0-44A9-A757-38DA6A416E84}" presName="hierRoot2" presStyleCnt="0"/>
      <dgm:spPr/>
    </dgm:pt>
    <dgm:pt modelId="{B5FBF882-5052-48C6-B035-575CA13BA748}" type="pres">
      <dgm:prSet presAssocID="{A75B7C49-A7F0-44A9-A757-38DA6A416E84}" presName="composite2" presStyleCnt="0"/>
      <dgm:spPr/>
    </dgm:pt>
    <dgm:pt modelId="{4D0E4114-4D79-4A63-B23A-FA23462ED26F}" type="pres">
      <dgm:prSet presAssocID="{A75B7C49-A7F0-44A9-A757-38DA6A416E84}" presName="background2" presStyleLbl="node2" presStyleIdx="0" presStyleCnt="2"/>
      <dgm:spPr/>
    </dgm:pt>
    <dgm:pt modelId="{250B567E-72E8-4B6A-83C5-59918C944032}" type="pres">
      <dgm:prSet presAssocID="{A75B7C49-A7F0-44A9-A757-38DA6A416E84}" presName="text2" presStyleLbl="fgAcc2" presStyleIdx="0" presStyleCnt="2" custScaleY="119552" custLinFactNeighborX="-21636" custLinFactNeighborY="-104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F5DE8-8426-437D-AB91-906B34FFFAE3}" type="pres">
      <dgm:prSet presAssocID="{A75B7C49-A7F0-44A9-A757-38DA6A416E84}" presName="hierChild3" presStyleCnt="0"/>
      <dgm:spPr/>
    </dgm:pt>
    <dgm:pt modelId="{1BE72589-A7F4-44DB-B27C-F7235A88C118}" type="pres">
      <dgm:prSet presAssocID="{FBA352E3-6151-4B5E-8D95-2BA5A1B9B17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196F08F-D36B-4A72-A089-563F596EB652}" type="pres">
      <dgm:prSet presAssocID="{7AA53B34-A04A-47A7-A838-F0F068F5F7DF}" presName="hierRoot2" presStyleCnt="0"/>
      <dgm:spPr/>
    </dgm:pt>
    <dgm:pt modelId="{08D41BAA-8B9B-4EF9-921C-A392AB16100D}" type="pres">
      <dgm:prSet presAssocID="{7AA53B34-A04A-47A7-A838-F0F068F5F7DF}" presName="composite2" presStyleCnt="0"/>
      <dgm:spPr/>
    </dgm:pt>
    <dgm:pt modelId="{4DCDC057-4345-487F-9596-9DBF221C6B50}" type="pres">
      <dgm:prSet presAssocID="{7AA53B34-A04A-47A7-A838-F0F068F5F7DF}" presName="background2" presStyleLbl="node2" presStyleIdx="1" presStyleCnt="2"/>
      <dgm:spPr/>
    </dgm:pt>
    <dgm:pt modelId="{C2CAC85D-AFBD-451E-AB9B-D4D54310D050}" type="pres">
      <dgm:prSet presAssocID="{7AA53B34-A04A-47A7-A838-F0F068F5F7DF}" presName="text2" presStyleLbl="fgAcc2" presStyleIdx="1" presStyleCnt="2" custScaleY="75066" custLinFactNeighborX="22732" custLinFactNeighborY="4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ACAD8B-CC70-4539-A400-1C87C82255D6}" type="pres">
      <dgm:prSet presAssocID="{7AA53B34-A04A-47A7-A838-F0F068F5F7DF}" presName="hierChild3" presStyleCnt="0"/>
      <dgm:spPr/>
    </dgm:pt>
  </dgm:ptLst>
  <dgm:cxnLst>
    <dgm:cxn modelId="{3A77C73A-FE38-455C-A724-D24CA0E8D8A9}" srcId="{1CD092C9-1252-4F29-A7FB-F607BC348AC6}" destId="{A75B7C49-A7F0-44A9-A757-38DA6A416E84}" srcOrd="0" destOrd="0" parTransId="{25547202-5577-4CD7-81CA-660B41E7877D}" sibTransId="{86B47673-EC3E-41A1-84F5-650CD39C5D1A}"/>
    <dgm:cxn modelId="{A516CC33-60E5-41A4-81CE-2B2D6B2BA07C}" type="presOf" srcId="{25547202-5577-4CD7-81CA-660B41E7877D}" destId="{57C97759-929F-4DB1-B8AF-E8C30715496C}" srcOrd="0" destOrd="0" presId="urn:microsoft.com/office/officeart/2005/8/layout/hierarchy1"/>
    <dgm:cxn modelId="{2473E773-688A-4F53-805D-B58D00691AB2}" srcId="{1CD092C9-1252-4F29-A7FB-F607BC348AC6}" destId="{7AA53B34-A04A-47A7-A838-F0F068F5F7DF}" srcOrd="1" destOrd="0" parTransId="{FBA352E3-6151-4B5E-8D95-2BA5A1B9B175}" sibTransId="{A3F56220-4AEC-4BA1-A8FA-D0E24CDF1177}"/>
    <dgm:cxn modelId="{9275011D-3174-4A27-A2EA-E272A2EB03A9}" type="presOf" srcId="{7AA53B34-A04A-47A7-A838-F0F068F5F7DF}" destId="{C2CAC85D-AFBD-451E-AB9B-D4D54310D050}" srcOrd="0" destOrd="0" presId="urn:microsoft.com/office/officeart/2005/8/layout/hierarchy1"/>
    <dgm:cxn modelId="{66B77ABF-178E-46D3-8B67-76E337F9FB23}" type="presOf" srcId="{78E7773D-E71F-451E-B2A1-ECAD07DC7845}" destId="{37A39167-E594-44BA-9A04-DF309027A758}" srcOrd="0" destOrd="0" presId="urn:microsoft.com/office/officeart/2005/8/layout/hierarchy1"/>
    <dgm:cxn modelId="{81D02543-4860-48A8-AC90-8619EDD0E860}" type="presOf" srcId="{1CD092C9-1252-4F29-A7FB-F607BC348AC6}" destId="{AF93B963-69D9-4734-9873-50A0DC02A174}" srcOrd="0" destOrd="0" presId="urn:microsoft.com/office/officeart/2005/8/layout/hierarchy1"/>
    <dgm:cxn modelId="{A8CC1EB2-F511-47FB-8229-12CAB6632FA7}" srcId="{78E7773D-E71F-451E-B2A1-ECAD07DC7845}" destId="{1CD092C9-1252-4F29-A7FB-F607BC348AC6}" srcOrd="0" destOrd="0" parTransId="{A2BA326C-7FC6-49E2-916A-909295752F69}" sibTransId="{C5588C97-7FE3-47AC-B1E7-03738D50F7B5}"/>
    <dgm:cxn modelId="{9B4DB20D-270D-4AD4-981F-ADBCF2A3878F}" type="presOf" srcId="{FBA352E3-6151-4B5E-8D95-2BA5A1B9B175}" destId="{1BE72589-A7F4-44DB-B27C-F7235A88C118}" srcOrd="0" destOrd="0" presId="urn:microsoft.com/office/officeart/2005/8/layout/hierarchy1"/>
    <dgm:cxn modelId="{36573119-77FF-4686-BB15-2C78255E07C6}" type="presOf" srcId="{A75B7C49-A7F0-44A9-A757-38DA6A416E84}" destId="{250B567E-72E8-4B6A-83C5-59918C944032}" srcOrd="0" destOrd="0" presId="urn:microsoft.com/office/officeart/2005/8/layout/hierarchy1"/>
    <dgm:cxn modelId="{53C3AAC1-6406-41FE-AD94-671B5DFE9273}" type="presParOf" srcId="{37A39167-E594-44BA-9A04-DF309027A758}" destId="{E7EE5BC8-FF88-45C3-BCC5-D549507C6B2B}" srcOrd="0" destOrd="0" presId="urn:microsoft.com/office/officeart/2005/8/layout/hierarchy1"/>
    <dgm:cxn modelId="{5E0D61A5-5C25-46DA-9BF5-D496E3DD1137}" type="presParOf" srcId="{E7EE5BC8-FF88-45C3-BCC5-D549507C6B2B}" destId="{E5F4321F-1A97-4F3C-9950-7DED4B689FE7}" srcOrd="0" destOrd="0" presId="urn:microsoft.com/office/officeart/2005/8/layout/hierarchy1"/>
    <dgm:cxn modelId="{2281A1FF-6976-48CE-BD87-59CE86AD4BC5}" type="presParOf" srcId="{E5F4321F-1A97-4F3C-9950-7DED4B689FE7}" destId="{B42392A0-6DEE-498A-A62D-71A85DCE0BD3}" srcOrd="0" destOrd="0" presId="urn:microsoft.com/office/officeart/2005/8/layout/hierarchy1"/>
    <dgm:cxn modelId="{D046C996-D81E-433F-BE72-2D75BF4C2221}" type="presParOf" srcId="{E5F4321F-1A97-4F3C-9950-7DED4B689FE7}" destId="{AF93B963-69D9-4734-9873-50A0DC02A174}" srcOrd="1" destOrd="0" presId="urn:microsoft.com/office/officeart/2005/8/layout/hierarchy1"/>
    <dgm:cxn modelId="{8562FCB2-E5CD-4EA6-BE70-3298098640B7}" type="presParOf" srcId="{E7EE5BC8-FF88-45C3-BCC5-D549507C6B2B}" destId="{4F138607-39C9-40A7-A0D2-48ED8A4B94EC}" srcOrd="1" destOrd="0" presId="urn:microsoft.com/office/officeart/2005/8/layout/hierarchy1"/>
    <dgm:cxn modelId="{425F582A-2EA2-4016-B672-0214926F33BC}" type="presParOf" srcId="{4F138607-39C9-40A7-A0D2-48ED8A4B94EC}" destId="{57C97759-929F-4DB1-B8AF-E8C30715496C}" srcOrd="0" destOrd="0" presId="urn:microsoft.com/office/officeart/2005/8/layout/hierarchy1"/>
    <dgm:cxn modelId="{8D1A8847-8888-43FE-B541-9E0E55996FE5}" type="presParOf" srcId="{4F138607-39C9-40A7-A0D2-48ED8A4B94EC}" destId="{7B5F21EF-B1A7-4862-ACF7-6698DF4E96B2}" srcOrd="1" destOrd="0" presId="urn:microsoft.com/office/officeart/2005/8/layout/hierarchy1"/>
    <dgm:cxn modelId="{DBFF583D-7B1A-4E62-8DCC-600F258C3496}" type="presParOf" srcId="{7B5F21EF-B1A7-4862-ACF7-6698DF4E96B2}" destId="{B5FBF882-5052-48C6-B035-575CA13BA748}" srcOrd="0" destOrd="0" presId="urn:microsoft.com/office/officeart/2005/8/layout/hierarchy1"/>
    <dgm:cxn modelId="{D677B1A9-2286-472F-B6B3-40BD632D4259}" type="presParOf" srcId="{B5FBF882-5052-48C6-B035-575CA13BA748}" destId="{4D0E4114-4D79-4A63-B23A-FA23462ED26F}" srcOrd="0" destOrd="0" presId="urn:microsoft.com/office/officeart/2005/8/layout/hierarchy1"/>
    <dgm:cxn modelId="{2286AFFB-885C-471D-8F66-02D5980AB149}" type="presParOf" srcId="{B5FBF882-5052-48C6-B035-575CA13BA748}" destId="{250B567E-72E8-4B6A-83C5-59918C944032}" srcOrd="1" destOrd="0" presId="urn:microsoft.com/office/officeart/2005/8/layout/hierarchy1"/>
    <dgm:cxn modelId="{0B9E28B0-A082-4C66-AD60-38062FB25710}" type="presParOf" srcId="{7B5F21EF-B1A7-4862-ACF7-6698DF4E96B2}" destId="{584F5DE8-8426-437D-AB91-906B34FFFAE3}" srcOrd="1" destOrd="0" presId="urn:microsoft.com/office/officeart/2005/8/layout/hierarchy1"/>
    <dgm:cxn modelId="{277B2273-5754-435E-BEE7-2040745FE469}" type="presParOf" srcId="{4F138607-39C9-40A7-A0D2-48ED8A4B94EC}" destId="{1BE72589-A7F4-44DB-B27C-F7235A88C118}" srcOrd="2" destOrd="0" presId="urn:microsoft.com/office/officeart/2005/8/layout/hierarchy1"/>
    <dgm:cxn modelId="{531A63E7-292F-445B-92F6-1B6D9E6F06FB}" type="presParOf" srcId="{4F138607-39C9-40A7-A0D2-48ED8A4B94EC}" destId="{F196F08F-D36B-4A72-A089-563F596EB652}" srcOrd="3" destOrd="0" presId="urn:microsoft.com/office/officeart/2005/8/layout/hierarchy1"/>
    <dgm:cxn modelId="{A213CC13-05B1-454B-BB78-A80D0DC43398}" type="presParOf" srcId="{F196F08F-D36B-4A72-A089-563F596EB652}" destId="{08D41BAA-8B9B-4EF9-921C-A392AB16100D}" srcOrd="0" destOrd="0" presId="urn:microsoft.com/office/officeart/2005/8/layout/hierarchy1"/>
    <dgm:cxn modelId="{6422D328-1F9E-4B71-B030-967911FAF380}" type="presParOf" srcId="{08D41BAA-8B9B-4EF9-921C-A392AB16100D}" destId="{4DCDC057-4345-487F-9596-9DBF221C6B50}" srcOrd="0" destOrd="0" presId="urn:microsoft.com/office/officeart/2005/8/layout/hierarchy1"/>
    <dgm:cxn modelId="{0579806E-58D0-4ABA-941F-E79564ABBA40}" type="presParOf" srcId="{08D41BAA-8B9B-4EF9-921C-A392AB16100D}" destId="{C2CAC85D-AFBD-451E-AB9B-D4D54310D050}" srcOrd="1" destOrd="0" presId="urn:microsoft.com/office/officeart/2005/8/layout/hierarchy1"/>
    <dgm:cxn modelId="{5C93763F-DD67-4B61-B3BC-768545A8D545}" type="presParOf" srcId="{F196F08F-D36B-4A72-A089-563F596EB652}" destId="{FAACAD8B-CC70-4539-A400-1C87C8225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E7773D-E71F-451E-B2A1-ECAD07DC78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D092C9-1252-4F29-A7FB-F607BC348AC6}">
      <dgm:prSet phldrT="[Текст]" custT="1"/>
      <dgm:spPr>
        <a:effectLst/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1 409,0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dirty="0" smtClean="0"/>
            <a:t>.</a:t>
          </a:r>
          <a:endParaRPr lang="ru-RU" sz="2000" dirty="0"/>
        </a:p>
      </dgm:t>
    </dgm:pt>
    <dgm:pt modelId="{A2BA326C-7FC6-49E2-916A-909295752F69}" type="parTrans" cxnId="{A8CC1EB2-F511-47FB-8229-12CAB6632FA7}">
      <dgm:prSet/>
      <dgm:spPr/>
      <dgm:t>
        <a:bodyPr/>
        <a:lstStyle/>
        <a:p>
          <a:endParaRPr lang="ru-RU"/>
        </a:p>
      </dgm:t>
    </dgm:pt>
    <dgm:pt modelId="{C5588C97-7FE3-47AC-B1E7-03738D50F7B5}" type="sibTrans" cxnId="{A8CC1EB2-F511-47FB-8229-12CAB6632FA7}">
      <dgm:prSet/>
      <dgm:spPr/>
      <dgm:t>
        <a:bodyPr/>
        <a:lstStyle/>
        <a:p>
          <a:endParaRPr lang="ru-RU"/>
        </a:p>
      </dgm:t>
    </dgm:pt>
    <dgm:pt modelId="{A75B7C49-A7F0-44A9-A757-38DA6A416E8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440,4 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547202-5577-4CD7-81CA-660B41E7877D}" type="parTrans" cxnId="{3A77C73A-FE38-455C-A724-D24CA0E8D8A9}">
      <dgm:prSet/>
      <dgm:spPr/>
      <dgm:t>
        <a:bodyPr/>
        <a:lstStyle/>
        <a:p>
          <a:endParaRPr lang="ru-RU"/>
        </a:p>
      </dgm:t>
    </dgm:pt>
    <dgm:pt modelId="{86B47673-EC3E-41A1-84F5-650CD39C5D1A}" type="sibTrans" cxnId="{3A77C73A-FE38-455C-A724-D24CA0E8D8A9}">
      <dgm:prSet/>
      <dgm:spPr/>
      <dgm:t>
        <a:bodyPr/>
        <a:lstStyle/>
        <a:p>
          <a:endParaRPr lang="ru-RU"/>
        </a:p>
      </dgm:t>
    </dgm:pt>
    <dgm:pt modelId="{7AA53B34-A04A-47A7-A838-F0F068F5F7D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местного бюджета  723,0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352E3-6151-4B5E-8D95-2BA5A1B9B175}" type="parTrans" cxnId="{2473E773-688A-4F53-805D-B58D00691AB2}">
      <dgm:prSet/>
      <dgm:spPr/>
      <dgm:t>
        <a:bodyPr/>
        <a:lstStyle/>
        <a:p>
          <a:endParaRPr lang="ru-RU"/>
        </a:p>
      </dgm:t>
    </dgm:pt>
    <dgm:pt modelId="{A3F56220-4AEC-4BA1-A8FA-D0E24CDF1177}" type="sibTrans" cxnId="{2473E773-688A-4F53-805D-B58D00691AB2}">
      <dgm:prSet/>
      <dgm:spPr/>
      <dgm:t>
        <a:bodyPr/>
        <a:lstStyle/>
        <a:p>
          <a:endParaRPr lang="ru-RU"/>
        </a:p>
      </dgm:t>
    </dgm:pt>
    <dgm:pt modelId="{51134C34-A303-4088-96C4-47262C318F41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федерального бюджета        245,6 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0114F6A-42F9-4FE2-AF22-AB11A0AF8328}" type="parTrans" cxnId="{7BCB3132-582D-466B-A97D-F57E56EE9861}">
      <dgm:prSet/>
      <dgm:spPr/>
      <dgm:t>
        <a:bodyPr/>
        <a:lstStyle/>
        <a:p>
          <a:endParaRPr lang="ru-RU"/>
        </a:p>
      </dgm:t>
    </dgm:pt>
    <dgm:pt modelId="{9BD15A78-0E75-44EE-8D04-C9BB2D6FA38E}" type="sibTrans" cxnId="{7BCB3132-582D-466B-A97D-F57E56EE9861}">
      <dgm:prSet/>
      <dgm:spPr/>
      <dgm:t>
        <a:bodyPr/>
        <a:lstStyle/>
        <a:p>
          <a:endParaRPr lang="ru-RU"/>
        </a:p>
      </dgm:t>
    </dgm:pt>
    <dgm:pt modelId="{37A39167-E594-44BA-9A04-DF309027A758}" type="pres">
      <dgm:prSet presAssocID="{78E7773D-E71F-451E-B2A1-ECAD07DC78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EE5BC8-FF88-45C3-BCC5-D549507C6B2B}" type="pres">
      <dgm:prSet presAssocID="{1CD092C9-1252-4F29-A7FB-F607BC348AC6}" presName="hierRoot1" presStyleCnt="0"/>
      <dgm:spPr/>
    </dgm:pt>
    <dgm:pt modelId="{E5F4321F-1A97-4F3C-9950-7DED4B689FE7}" type="pres">
      <dgm:prSet presAssocID="{1CD092C9-1252-4F29-A7FB-F607BC348AC6}" presName="composite" presStyleCnt="0"/>
      <dgm:spPr/>
    </dgm:pt>
    <dgm:pt modelId="{B42392A0-6DEE-498A-A62D-71A85DCE0BD3}" type="pres">
      <dgm:prSet presAssocID="{1CD092C9-1252-4F29-A7FB-F607BC348AC6}" presName="background" presStyleLbl="node0" presStyleIdx="0" presStyleCnt="1"/>
      <dgm:spPr/>
    </dgm:pt>
    <dgm:pt modelId="{AF93B963-69D9-4734-9873-50A0DC02A174}" type="pres">
      <dgm:prSet presAssocID="{1CD092C9-1252-4F29-A7FB-F607BC348AC6}" presName="text" presStyleLbl="fgAcc0" presStyleIdx="0" presStyleCnt="1" custScaleX="126627" custScaleY="143221" custLinFactNeighborX="49750" custLinFactNeighborY="-14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38607-39C9-40A7-A0D2-48ED8A4B94EC}" type="pres">
      <dgm:prSet presAssocID="{1CD092C9-1252-4F29-A7FB-F607BC348AC6}" presName="hierChild2" presStyleCnt="0"/>
      <dgm:spPr/>
    </dgm:pt>
    <dgm:pt modelId="{57C97759-929F-4DB1-B8AF-E8C30715496C}" type="pres">
      <dgm:prSet presAssocID="{25547202-5577-4CD7-81CA-660B41E7877D}" presName="Name10" presStyleLbl="parChTrans1D2" presStyleIdx="0" presStyleCnt="3"/>
      <dgm:spPr/>
      <dgm:t>
        <a:bodyPr/>
        <a:lstStyle/>
        <a:p>
          <a:endParaRPr lang="ru-RU"/>
        </a:p>
      </dgm:t>
    </dgm:pt>
    <dgm:pt modelId="{7B5F21EF-B1A7-4862-ACF7-6698DF4E96B2}" type="pres">
      <dgm:prSet presAssocID="{A75B7C49-A7F0-44A9-A757-38DA6A416E84}" presName="hierRoot2" presStyleCnt="0"/>
      <dgm:spPr/>
    </dgm:pt>
    <dgm:pt modelId="{B5FBF882-5052-48C6-B035-575CA13BA748}" type="pres">
      <dgm:prSet presAssocID="{A75B7C49-A7F0-44A9-A757-38DA6A416E84}" presName="composite2" presStyleCnt="0"/>
      <dgm:spPr/>
    </dgm:pt>
    <dgm:pt modelId="{4D0E4114-4D79-4A63-B23A-FA23462ED26F}" type="pres">
      <dgm:prSet presAssocID="{A75B7C49-A7F0-44A9-A757-38DA6A416E84}" presName="background2" presStyleLbl="node2" presStyleIdx="0" presStyleCnt="3"/>
      <dgm:spPr/>
    </dgm:pt>
    <dgm:pt modelId="{250B567E-72E8-4B6A-83C5-59918C944032}" type="pres">
      <dgm:prSet presAssocID="{A75B7C49-A7F0-44A9-A757-38DA6A416E84}" presName="text2" presStyleLbl="fgAcc2" presStyleIdx="0" presStyleCnt="3" custScaleY="1195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F5DE8-8426-437D-AB91-906B34FFFAE3}" type="pres">
      <dgm:prSet presAssocID="{A75B7C49-A7F0-44A9-A757-38DA6A416E84}" presName="hierChild3" presStyleCnt="0"/>
      <dgm:spPr/>
    </dgm:pt>
    <dgm:pt modelId="{6CC3BBD4-3CDA-48BD-A791-4BF0834929C9}" type="pres">
      <dgm:prSet presAssocID="{70114F6A-42F9-4FE2-AF22-AB11A0AF8328}" presName="Name10" presStyleLbl="parChTrans1D2" presStyleIdx="1" presStyleCnt="3"/>
      <dgm:spPr/>
      <dgm:t>
        <a:bodyPr/>
        <a:lstStyle/>
        <a:p>
          <a:endParaRPr lang="ru-RU"/>
        </a:p>
      </dgm:t>
    </dgm:pt>
    <dgm:pt modelId="{31655A92-DFCC-4E90-9DE6-7BD756B99794}" type="pres">
      <dgm:prSet presAssocID="{51134C34-A303-4088-96C4-47262C318F41}" presName="hierRoot2" presStyleCnt="0"/>
      <dgm:spPr/>
    </dgm:pt>
    <dgm:pt modelId="{44F9B70C-0413-45AB-A6BA-AE326FBE609F}" type="pres">
      <dgm:prSet presAssocID="{51134C34-A303-4088-96C4-47262C318F41}" presName="composite2" presStyleCnt="0"/>
      <dgm:spPr/>
    </dgm:pt>
    <dgm:pt modelId="{5147E961-2DA4-4D7F-82DC-8012F385E75B}" type="pres">
      <dgm:prSet presAssocID="{51134C34-A303-4088-96C4-47262C318F41}" presName="background2" presStyleLbl="node2" presStyleIdx="1" presStyleCnt="3"/>
      <dgm:spPr/>
    </dgm:pt>
    <dgm:pt modelId="{7024B44A-9097-408C-ACA0-DFEC276D379C}" type="pres">
      <dgm:prSet presAssocID="{51134C34-A303-4088-96C4-47262C318F41}" presName="text2" presStyleLbl="fgAcc2" presStyleIdx="1" presStyleCnt="3" custScaleY="1575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E086CD-0933-4B4B-A5F1-0E9D18F1FFE1}" type="pres">
      <dgm:prSet presAssocID="{51134C34-A303-4088-96C4-47262C318F41}" presName="hierChild3" presStyleCnt="0"/>
      <dgm:spPr/>
    </dgm:pt>
    <dgm:pt modelId="{1BE72589-A7F4-44DB-B27C-F7235A88C118}" type="pres">
      <dgm:prSet presAssocID="{FBA352E3-6151-4B5E-8D95-2BA5A1B9B17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F196F08F-D36B-4A72-A089-563F596EB652}" type="pres">
      <dgm:prSet presAssocID="{7AA53B34-A04A-47A7-A838-F0F068F5F7DF}" presName="hierRoot2" presStyleCnt="0"/>
      <dgm:spPr/>
    </dgm:pt>
    <dgm:pt modelId="{08D41BAA-8B9B-4EF9-921C-A392AB16100D}" type="pres">
      <dgm:prSet presAssocID="{7AA53B34-A04A-47A7-A838-F0F068F5F7DF}" presName="composite2" presStyleCnt="0"/>
      <dgm:spPr/>
    </dgm:pt>
    <dgm:pt modelId="{4DCDC057-4345-487F-9596-9DBF221C6B50}" type="pres">
      <dgm:prSet presAssocID="{7AA53B34-A04A-47A7-A838-F0F068F5F7DF}" presName="background2" presStyleLbl="node2" presStyleIdx="2" presStyleCnt="3"/>
      <dgm:spPr/>
    </dgm:pt>
    <dgm:pt modelId="{C2CAC85D-AFBD-451E-AB9B-D4D54310D050}" type="pres">
      <dgm:prSet presAssocID="{7AA53B34-A04A-47A7-A838-F0F068F5F7DF}" presName="text2" presStyleLbl="fgAcc2" presStyleIdx="2" presStyleCnt="3" custScaleY="750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ACAD8B-CC70-4539-A400-1C87C82255D6}" type="pres">
      <dgm:prSet presAssocID="{7AA53B34-A04A-47A7-A838-F0F068F5F7DF}" presName="hierChild3" presStyleCnt="0"/>
      <dgm:spPr/>
    </dgm:pt>
  </dgm:ptLst>
  <dgm:cxnLst>
    <dgm:cxn modelId="{932B18A5-D531-4A0F-AACF-B7BE29BC1CFC}" type="presOf" srcId="{7AA53B34-A04A-47A7-A838-F0F068F5F7DF}" destId="{C2CAC85D-AFBD-451E-AB9B-D4D54310D050}" srcOrd="0" destOrd="0" presId="urn:microsoft.com/office/officeart/2005/8/layout/hierarchy1"/>
    <dgm:cxn modelId="{8976CB11-685B-4F06-8FBA-35A0AA798356}" type="presOf" srcId="{FBA352E3-6151-4B5E-8D95-2BA5A1B9B175}" destId="{1BE72589-A7F4-44DB-B27C-F7235A88C118}" srcOrd="0" destOrd="0" presId="urn:microsoft.com/office/officeart/2005/8/layout/hierarchy1"/>
    <dgm:cxn modelId="{4073E5A3-26B0-43CA-B11A-50CBAB633B31}" type="presOf" srcId="{70114F6A-42F9-4FE2-AF22-AB11A0AF8328}" destId="{6CC3BBD4-3CDA-48BD-A791-4BF0834929C9}" srcOrd="0" destOrd="0" presId="urn:microsoft.com/office/officeart/2005/8/layout/hierarchy1"/>
    <dgm:cxn modelId="{7BCB3132-582D-466B-A97D-F57E56EE9861}" srcId="{1CD092C9-1252-4F29-A7FB-F607BC348AC6}" destId="{51134C34-A303-4088-96C4-47262C318F41}" srcOrd="1" destOrd="0" parTransId="{70114F6A-42F9-4FE2-AF22-AB11A0AF8328}" sibTransId="{9BD15A78-0E75-44EE-8D04-C9BB2D6FA38E}"/>
    <dgm:cxn modelId="{FD353688-2AEE-4770-9FE1-5E69E3D0319F}" type="presOf" srcId="{A75B7C49-A7F0-44A9-A757-38DA6A416E84}" destId="{250B567E-72E8-4B6A-83C5-59918C944032}" srcOrd="0" destOrd="0" presId="urn:microsoft.com/office/officeart/2005/8/layout/hierarchy1"/>
    <dgm:cxn modelId="{34AB248A-53D1-4652-922E-73BEC518BC63}" type="presOf" srcId="{1CD092C9-1252-4F29-A7FB-F607BC348AC6}" destId="{AF93B963-69D9-4734-9873-50A0DC02A174}" srcOrd="0" destOrd="0" presId="urn:microsoft.com/office/officeart/2005/8/layout/hierarchy1"/>
    <dgm:cxn modelId="{2473E773-688A-4F53-805D-B58D00691AB2}" srcId="{1CD092C9-1252-4F29-A7FB-F607BC348AC6}" destId="{7AA53B34-A04A-47A7-A838-F0F068F5F7DF}" srcOrd="2" destOrd="0" parTransId="{FBA352E3-6151-4B5E-8D95-2BA5A1B9B175}" sibTransId="{A3F56220-4AEC-4BA1-A8FA-D0E24CDF1177}"/>
    <dgm:cxn modelId="{59B886E1-503E-4615-A618-B334A5422E46}" type="presOf" srcId="{25547202-5577-4CD7-81CA-660B41E7877D}" destId="{57C97759-929F-4DB1-B8AF-E8C30715496C}" srcOrd="0" destOrd="0" presId="urn:microsoft.com/office/officeart/2005/8/layout/hierarchy1"/>
    <dgm:cxn modelId="{A8CC1EB2-F511-47FB-8229-12CAB6632FA7}" srcId="{78E7773D-E71F-451E-B2A1-ECAD07DC7845}" destId="{1CD092C9-1252-4F29-A7FB-F607BC348AC6}" srcOrd="0" destOrd="0" parTransId="{A2BA326C-7FC6-49E2-916A-909295752F69}" sibTransId="{C5588C97-7FE3-47AC-B1E7-03738D50F7B5}"/>
    <dgm:cxn modelId="{7BDDDD4D-31D4-4C23-8918-0ED31C08BE26}" type="presOf" srcId="{51134C34-A303-4088-96C4-47262C318F41}" destId="{7024B44A-9097-408C-ACA0-DFEC276D379C}" srcOrd="0" destOrd="0" presId="urn:microsoft.com/office/officeart/2005/8/layout/hierarchy1"/>
    <dgm:cxn modelId="{3A77C73A-FE38-455C-A724-D24CA0E8D8A9}" srcId="{1CD092C9-1252-4F29-A7FB-F607BC348AC6}" destId="{A75B7C49-A7F0-44A9-A757-38DA6A416E84}" srcOrd="0" destOrd="0" parTransId="{25547202-5577-4CD7-81CA-660B41E7877D}" sibTransId="{86B47673-EC3E-41A1-84F5-650CD39C5D1A}"/>
    <dgm:cxn modelId="{9386CBD4-91E6-43F4-8BC7-D1D52D0F412A}" type="presOf" srcId="{78E7773D-E71F-451E-B2A1-ECAD07DC7845}" destId="{37A39167-E594-44BA-9A04-DF309027A758}" srcOrd="0" destOrd="0" presId="urn:microsoft.com/office/officeart/2005/8/layout/hierarchy1"/>
    <dgm:cxn modelId="{38A826AF-025F-4554-8368-C40BF2A6721E}" type="presParOf" srcId="{37A39167-E594-44BA-9A04-DF309027A758}" destId="{E7EE5BC8-FF88-45C3-BCC5-D549507C6B2B}" srcOrd="0" destOrd="0" presId="urn:microsoft.com/office/officeart/2005/8/layout/hierarchy1"/>
    <dgm:cxn modelId="{44C97A21-EC6F-491A-887B-533B494A05D6}" type="presParOf" srcId="{E7EE5BC8-FF88-45C3-BCC5-D549507C6B2B}" destId="{E5F4321F-1A97-4F3C-9950-7DED4B689FE7}" srcOrd="0" destOrd="0" presId="urn:microsoft.com/office/officeart/2005/8/layout/hierarchy1"/>
    <dgm:cxn modelId="{38F4215E-B808-444D-A96C-2A493906C430}" type="presParOf" srcId="{E5F4321F-1A97-4F3C-9950-7DED4B689FE7}" destId="{B42392A0-6DEE-498A-A62D-71A85DCE0BD3}" srcOrd="0" destOrd="0" presId="urn:microsoft.com/office/officeart/2005/8/layout/hierarchy1"/>
    <dgm:cxn modelId="{A8A2DF86-85F9-4A9C-A823-CD807F2BD1E6}" type="presParOf" srcId="{E5F4321F-1A97-4F3C-9950-7DED4B689FE7}" destId="{AF93B963-69D9-4734-9873-50A0DC02A174}" srcOrd="1" destOrd="0" presId="urn:microsoft.com/office/officeart/2005/8/layout/hierarchy1"/>
    <dgm:cxn modelId="{FBBC953F-77EC-4220-98BE-87BCAA352972}" type="presParOf" srcId="{E7EE5BC8-FF88-45C3-BCC5-D549507C6B2B}" destId="{4F138607-39C9-40A7-A0D2-48ED8A4B94EC}" srcOrd="1" destOrd="0" presId="urn:microsoft.com/office/officeart/2005/8/layout/hierarchy1"/>
    <dgm:cxn modelId="{B59BAF0B-F67D-4FCD-A633-C8BBAFC76C0B}" type="presParOf" srcId="{4F138607-39C9-40A7-A0D2-48ED8A4B94EC}" destId="{57C97759-929F-4DB1-B8AF-E8C30715496C}" srcOrd="0" destOrd="0" presId="urn:microsoft.com/office/officeart/2005/8/layout/hierarchy1"/>
    <dgm:cxn modelId="{D71DE5EA-BA36-4290-A4B4-BDF257DF0E1F}" type="presParOf" srcId="{4F138607-39C9-40A7-A0D2-48ED8A4B94EC}" destId="{7B5F21EF-B1A7-4862-ACF7-6698DF4E96B2}" srcOrd="1" destOrd="0" presId="urn:microsoft.com/office/officeart/2005/8/layout/hierarchy1"/>
    <dgm:cxn modelId="{0E796049-5076-4D01-95E8-FF3707EDB006}" type="presParOf" srcId="{7B5F21EF-B1A7-4862-ACF7-6698DF4E96B2}" destId="{B5FBF882-5052-48C6-B035-575CA13BA748}" srcOrd="0" destOrd="0" presId="urn:microsoft.com/office/officeart/2005/8/layout/hierarchy1"/>
    <dgm:cxn modelId="{138F0B3B-C884-41ED-9E3D-B413C12C0ED0}" type="presParOf" srcId="{B5FBF882-5052-48C6-B035-575CA13BA748}" destId="{4D0E4114-4D79-4A63-B23A-FA23462ED26F}" srcOrd="0" destOrd="0" presId="urn:microsoft.com/office/officeart/2005/8/layout/hierarchy1"/>
    <dgm:cxn modelId="{56A9AA35-E49A-4A13-8783-82D9D6AB1DF0}" type="presParOf" srcId="{B5FBF882-5052-48C6-B035-575CA13BA748}" destId="{250B567E-72E8-4B6A-83C5-59918C944032}" srcOrd="1" destOrd="0" presId="urn:microsoft.com/office/officeart/2005/8/layout/hierarchy1"/>
    <dgm:cxn modelId="{25EAEE22-68E8-409B-8EDA-F891B1587BEB}" type="presParOf" srcId="{7B5F21EF-B1A7-4862-ACF7-6698DF4E96B2}" destId="{584F5DE8-8426-437D-AB91-906B34FFFAE3}" srcOrd="1" destOrd="0" presId="urn:microsoft.com/office/officeart/2005/8/layout/hierarchy1"/>
    <dgm:cxn modelId="{5E48F432-F45B-4556-BE79-18A57735822D}" type="presParOf" srcId="{4F138607-39C9-40A7-A0D2-48ED8A4B94EC}" destId="{6CC3BBD4-3CDA-48BD-A791-4BF0834929C9}" srcOrd="2" destOrd="0" presId="urn:microsoft.com/office/officeart/2005/8/layout/hierarchy1"/>
    <dgm:cxn modelId="{DC438781-A8FD-4158-B4B2-3E47CF9F2E74}" type="presParOf" srcId="{4F138607-39C9-40A7-A0D2-48ED8A4B94EC}" destId="{31655A92-DFCC-4E90-9DE6-7BD756B99794}" srcOrd="3" destOrd="0" presId="urn:microsoft.com/office/officeart/2005/8/layout/hierarchy1"/>
    <dgm:cxn modelId="{568916FE-FA15-4FCC-96D5-54E0E2DA3A51}" type="presParOf" srcId="{31655A92-DFCC-4E90-9DE6-7BD756B99794}" destId="{44F9B70C-0413-45AB-A6BA-AE326FBE609F}" srcOrd="0" destOrd="0" presId="urn:microsoft.com/office/officeart/2005/8/layout/hierarchy1"/>
    <dgm:cxn modelId="{2B62072A-3E93-40A8-A01D-9B13E8496E9F}" type="presParOf" srcId="{44F9B70C-0413-45AB-A6BA-AE326FBE609F}" destId="{5147E961-2DA4-4D7F-82DC-8012F385E75B}" srcOrd="0" destOrd="0" presId="urn:microsoft.com/office/officeart/2005/8/layout/hierarchy1"/>
    <dgm:cxn modelId="{190A88FC-21A3-4C5E-8650-5A33E23B865B}" type="presParOf" srcId="{44F9B70C-0413-45AB-A6BA-AE326FBE609F}" destId="{7024B44A-9097-408C-ACA0-DFEC276D379C}" srcOrd="1" destOrd="0" presId="urn:microsoft.com/office/officeart/2005/8/layout/hierarchy1"/>
    <dgm:cxn modelId="{B8498F2D-6A10-4541-A452-681DFCF8E44B}" type="presParOf" srcId="{31655A92-DFCC-4E90-9DE6-7BD756B99794}" destId="{81E086CD-0933-4B4B-A5F1-0E9D18F1FFE1}" srcOrd="1" destOrd="0" presId="urn:microsoft.com/office/officeart/2005/8/layout/hierarchy1"/>
    <dgm:cxn modelId="{D24B179A-F73F-40FB-A0AF-23BD586CD1E8}" type="presParOf" srcId="{4F138607-39C9-40A7-A0D2-48ED8A4B94EC}" destId="{1BE72589-A7F4-44DB-B27C-F7235A88C118}" srcOrd="4" destOrd="0" presId="urn:microsoft.com/office/officeart/2005/8/layout/hierarchy1"/>
    <dgm:cxn modelId="{BE4E678B-C271-473D-871B-03AF8E7C0BD3}" type="presParOf" srcId="{4F138607-39C9-40A7-A0D2-48ED8A4B94EC}" destId="{F196F08F-D36B-4A72-A089-563F596EB652}" srcOrd="5" destOrd="0" presId="urn:microsoft.com/office/officeart/2005/8/layout/hierarchy1"/>
    <dgm:cxn modelId="{D6978BD5-5965-47FF-810C-A80564A0D5EA}" type="presParOf" srcId="{F196F08F-D36B-4A72-A089-563F596EB652}" destId="{08D41BAA-8B9B-4EF9-921C-A392AB16100D}" srcOrd="0" destOrd="0" presId="urn:microsoft.com/office/officeart/2005/8/layout/hierarchy1"/>
    <dgm:cxn modelId="{DAA7372E-7D46-42ED-B404-3E238483A4F9}" type="presParOf" srcId="{08D41BAA-8B9B-4EF9-921C-A392AB16100D}" destId="{4DCDC057-4345-487F-9596-9DBF221C6B50}" srcOrd="0" destOrd="0" presId="urn:microsoft.com/office/officeart/2005/8/layout/hierarchy1"/>
    <dgm:cxn modelId="{4C47A1AC-334F-4270-9028-826FAF54621F}" type="presParOf" srcId="{08D41BAA-8B9B-4EF9-921C-A392AB16100D}" destId="{C2CAC85D-AFBD-451E-AB9B-D4D54310D050}" srcOrd="1" destOrd="0" presId="urn:microsoft.com/office/officeart/2005/8/layout/hierarchy1"/>
    <dgm:cxn modelId="{3E4868DB-E0EA-43FB-A812-E44B8D23AFB3}" type="presParOf" srcId="{F196F08F-D36B-4A72-A089-563F596EB652}" destId="{FAACAD8B-CC70-4539-A400-1C87C8225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ACF9AA-F0F8-426D-AB2F-ED0BEEDEFE73}" type="doc">
      <dgm:prSet loTypeId="urn:microsoft.com/office/officeart/2005/8/layout/vList5" loCatId="list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B6FC3201-4092-4A1F-B293-A8BFB20779CE}">
      <dgm:prSet phldrT="[Текст]"/>
      <dgm:spPr/>
      <dgm:t>
        <a:bodyPr/>
        <a:lstStyle/>
        <a:p>
          <a:r>
            <a:rPr lang="ru-RU" b="1" dirty="0" smtClean="0"/>
            <a:t>300,0</a:t>
          </a:r>
        </a:p>
        <a:p>
          <a:r>
            <a:rPr lang="ru-RU" b="1" dirty="0" err="1" smtClean="0"/>
            <a:t>тыс.руб</a:t>
          </a:r>
          <a:r>
            <a:rPr lang="ru-RU" dirty="0" smtClean="0"/>
            <a:t>.</a:t>
          </a:r>
          <a:endParaRPr lang="ru-RU" dirty="0"/>
        </a:p>
      </dgm:t>
    </dgm:pt>
    <dgm:pt modelId="{EDF8A18E-17F9-4EE7-9F56-425E52B69FB3}" type="parTrans" cxnId="{A75B2AA7-6022-4383-8D1E-D27CB2DAD3DC}">
      <dgm:prSet/>
      <dgm:spPr/>
      <dgm:t>
        <a:bodyPr/>
        <a:lstStyle/>
        <a:p>
          <a:endParaRPr lang="ru-RU"/>
        </a:p>
      </dgm:t>
    </dgm:pt>
    <dgm:pt modelId="{0B219730-DC29-41D2-A876-589BFD6CC850}" type="sibTrans" cxnId="{A75B2AA7-6022-4383-8D1E-D27CB2DAD3DC}">
      <dgm:prSet/>
      <dgm:spPr/>
      <dgm:t>
        <a:bodyPr/>
        <a:lstStyle/>
        <a:p>
          <a:endParaRPr lang="ru-RU"/>
        </a:p>
      </dgm:t>
    </dgm:pt>
    <dgm:pt modelId="{A5FDB697-DEF8-46E0-A8A0-0D8E953EA3FE}">
      <dgm:prSet phldrT="[Текст]"/>
      <dgm:spPr/>
      <dgm:t>
        <a:bodyPr/>
        <a:lstStyle/>
        <a:p>
          <a:r>
            <a:rPr lang="ru-RU" b="1" dirty="0" smtClean="0"/>
            <a:t>Организация и проведение мероприятий </a:t>
          </a:r>
          <a:r>
            <a:rPr lang="ru-RU" b="1" dirty="0" err="1" smtClean="0"/>
            <a:t>межпоселенческого</a:t>
          </a:r>
          <a:r>
            <a:rPr lang="ru-RU" b="1" dirty="0" smtClean="0"/>
            <a:t> характера по работе с детьми и молодёжью</a:t>
          </a:r>
          <a:r>
            <a:rPr lang="ru-RU" b="0" i="0" u="none" dirty="0" smtClean="0"/>
            <a:t> </a:t>
          </a:r>
          <a:endParaRPr lang="ru-RU" dirty="0"/>
        </a:p>
      </dgm:t>
    </dgm:pt>
    <dgm:pt modelId="{91CD828D-01B0-46AD-9539-ABACDFD14FC7}" type="parTrans" cxnId="{2799BBF3-04F0-4713-847E-E0F9F0C463B3}">
      <dgm:prSet/>
      <dgm:spPr/>
      <dgm:t>
        <a:bodyPr/>
        <a:lstStyle/>
        <a:p>
          <a:endParaRPr lang="ru-RU"/>
        </a:p>
      </dgm:t>
    </dgm:pt>
    <dgm:pt modelId="{4F907621-B170-4831-B0CE-1946E645CF27}" type="sibTrans" cxnId="{2799BBF3-04F0-4713-847E-E0F9F0C463B3}">
      <dgm:prSet/>
      <dgm:spPr/>
      <dgm:t>
        <a:bodyPr/>
        <a:lstStyle/>
        <a:p>
          <a:endParaRPr lang="ru-RU"/>
        </a:p>
      </dgm:t>
    </dgm:pt>
    <dgm:pt modelId="{D2BEEC7B-ED6E-4EF4-ADDA-1DB1ABACF8EA}">
      <dgm:prSet phldrT="[Текст]" custT="1"/>
      <dgm:spPr/>
      <dgm:t>
        <a:bodyPr/>
        <a:lstStyle/>
        <a:p>
          <a:r>
            <a:rPr lang="ru-RU" sz="2300" b="1" dirty="0" smtClean="0"/>
            <a:t>33,0 </a:t>
          </a:r>
          <a:r>
            <a:rPr lang="ru-RU" sz="2300" b="1" dirty="0" err="1" smtClean="0"/>
            <a:t>тыс.руб</a:t>
          </a:r>
          <a:r>
            <a:rPr lang="ru-RU" sz="2300" b="1" i="0" baseline="0" dirty="0" smtClean="0"/>
            <a:t>.</a:t>
          </a:r>
          <a:endParaRPr lang="ru-RU" sz="2300" b="1" i="0" baseline="0" dirty="0"/>
        </a:p>
      </dgm:t>
    </dgm:pt>
    <dgm:pt modelId="{EDD49281-8359-46ED-B0C5-C0D55A72D606}" type="parTrans" cxnId="{7B620BA3-A32D-4612-B2D4-0772597725E4}">
      <dgm:prSet/>
      <dgm:spPr/>
      <dgm:t>
        <a:bodyPr/>
        <a:lstStyle/>
        <a:p>
          <a:endParaRPr lang="ru-RU"/>
        </a:p>
      </dgm:t>
    </dgm:pt>
    <dgm:pt modelId="{41959585-E3B8-4D89-AB63-A58D021F4297}" type="sibTrans" cxnId="{7B620BA3-A32D-4612-B2D4-0772597725E4}">
      <dgm:prSet/>
      <dgm:spPr/>
      <dgm:t>
        <a:bodyPr/>
        <a:lstStyle/>
        <a:p>
          <a:endParaRPr lang="ru-RU"/>
        </a:p>
      </dgm:t>
    </dgm:pt>
    <dgm:pt modelId="{B9D855E1-74F8-45DD-AAC4-61D724508DFD}">
      <dgm:prSet phldrT="[Текст]"/>
      <dgm:spPr/>
      <dgm:t>
        <a:bodyPr/>
        <a:lstStyle/>
        <a:p>
          <a:r>
            <a:rPr lang="ru-RU" b="1" dirty="0" smtClean="0"/>
            <a:t>Организация и проведение мероприятий по профилактике правонарушений среди несовершеннолетних</a:t>
          </a:r>
          <a:endParaRPr lang="ru-RU" dirty="0"/>
        </a:p>
      </dgm:t>
    </dgm:pt>
    <dgm:pt modelId="{9D85F700-2BED-4F5F-B742-379DA1DBAC02}" type="parTrans" cxnId="{020052F3-EA96-4DE5-BC5A-C1C10368F702}">
      <dgm:prSet/>
      <dgm:spPr/>
      <dgm:t>
        <a:bodyPr/>
        <a:lstStyle/>
        <a:p>
          <a:endParaRPr lang="ru-RU"/>
        </a:p>
      </dgm:t>
    </dgm:pt>
    <dgm:pt modelId="{30CBDF9B-0351-48AD-A655-0E1067F485DB}" type="sibTrans" cxnId="{020052F3-EA96-4DE5-BC5A-C1C10368F702}">
      <dgm:prSet/>
      <dgm:spPr/>
      <dgm:t>
        <a:bodyPr/>
        <a:lstStyle/>
        <a:p>
          <a:endParaRPr lang="ru-RU"/>
        </a:p>
      </dgm:t>
    </dgm:pt>
    <dgm:pt modelId="{E2845740-E2B2-4709-B586-43F5700BB93D}">
      <dgm:prSet custT="1"/>
      <dgm:spPr/>
      <dgm:t>
        <a:bodyPr/>
        <a:lstStyle/>
        <a:p>
          <a:r>
            <a:rPr lang="ru-RU" sz="2300" b="1" dirty="0" smtClean="0"/>
            <a:t>390,0 </a:t>
          </a:r>
          <a:r>
            <a:rPr lang="ru-RU" sz="2300" b="1" dirty="0" err="1" smtClean="0"/>
            <a:t>тыс.руб</a:t>
          </a:r>
          <a:r>
            <a:rPr lang="ru-RU" sz="2300" b="1" dirty="0" smtClean="0"/>
            <a:t>.</a:t>
          </a:r>
          <a:endParaRPr lang="ru-RU" sz="2300" b="1" dirty="0"/>
        </a:p>
      </dgm:t>
    </dgm:pt>
    <dgm:pt modelId="{6F8E4AFB-1697-462F-A628-BBC7C6F25DAB}" type="parTrans" cxnId="{5250010B-D0FC-4196-BA1F-C2F71A3E6D48}">
      <dgm:prSet/>
      <dgm:spPr/>
      <dgm:t>
        <a:bodyPr/>
        <a:lstStyle/>
        <a:p>
          <a:endParaRPr lang="ru-RU"/>
        </a:p>
      </dgm:t>
    </dgm:pt>
    <dgm:pt modelId="{C8D3E1D8-EC33-4B86-9F96-1C113A7182A2}" type="sibTrans" cxnId="{5250010B-D0FC-4196-BA1F-C2F71A3E6D48}">
      <dgm:prSet/>
      <dgm:spPr/>
      <dgm:t>
        <a:bodyPr/>
        <a:lstStyle/>
        <a:p>
          <a:endParaRPr lang="ru-RU"/>
        </a:p>
      </dgm:t>
    </dgm:pt>
    <dgm:pt modelId="{77759B78-7B0B-452A-90FE-C1860EA6B60F}">
      <dgm:prSet/>
      <dgm:spPr/>
      <dgm:t>
        <a:bodyPr/>
        <a:lstStyle/>
        <a:p>
          <a:r>
            <a:rPr lang="ru-RU" b="1" dirty="0" smtClean="0"/>
            <a:t>Улучшение жилищных условий молодых семей</a:t>
          </a:r>
          <a:endParaRPr lang="ru-RU" b="1" dirty="0"/>
        </a:p>
      </dgm:t>
    </dgm:pt>
    <dgm:pt modelId="{1031FF31-E6AF-4CBD-8D7E-EC1753F567E2}" type="parTrans" cxnId="{2637A243-9417-4B2F-858C-2E2F4E0BF9C1}">
      <dgm:prSet/>
      <dgm:spPr/>
      <dgm:t>
        <a:bodyPr/>
        <a:lstStyle/>
        <a:p>
          <a:endParaRPr lang="ru-RU"/>
        </a:p>
      </dgm:t>
    </dgm:pt>
    <dgm:pt modelId="{7B32F3C2-0F82-44BE-ABFD-6ADC7AFBE6FB}" type="sibTrans" cxnId="{2637A243-9417-4B2F-858C-2E2F4E0BF9C1}">
      <dgm:prSet/>
      <dgm:spPr/>
      <dgm:t>
        <a:bodyPr/>
        <a:lstStyle/>
        <a:p>
          <a:endParaRPr lang="ru-RU"/>
        </a:p>
      </dgm:t>
    </dgm:pt>
    <dgm:pt modelId="{3ACA8399-3064-4E45-84A8-F77B13AF355E}" type="pres">
      <dgm:prSet presAssocID="{8FACF9AA-F0F8-426D-AB2F-ED0BEEDEFE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20C8E7-5675-4321-897F-05FFCBD384DF}" type="pres">
      <dgm:prSet presAssocID="{B6FC3201-4092-4A1F-B293-A8BFB20779CE}" presName="linNode" presStyleCnt="0"/>
      <dgm:spPr/>
    </dgm:pt>
    <dgm:pt modelId="{D2F07AD9-D736-428A-A436-CBA1628F9829}" type="pres">
      <dgm:prSet presAssocID="{B6FC3201-4092-4A1F-B293-A8BFB20779CE}" presName="parentText" presStyleLbl="node1" presStyleIdx="0" presStyleCnt="3" custScaleX="6722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74A90-616D-4508-B442-F6A69D2C9544}" type="pres">
      <dgm:prSet presAssocID="{B6FC3201-4092-4A1F-B293-A8BFB20779CE}" presName="descendantText" presStyleLbl="alignAccFollowNode1" presStyleIdx="0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DC976-0E57-42A1-806C-45C1B1F48B46}" type="pres">
      <dgm:prSet presAssocID="{0B219730-DC29-41D2-A876-589BFD6CC850}" presName="sp" presStyleCnt="0"/>
      <dgm:spPr/>
    </dgm:pt>
    <dgm:pt modelId="{8EC0D7EF-9E5A-4B2F-A767-645C413BB0CA}" type="pres">
      <dgm:prSet presAssocID="{D2BEEC7B-ED6E-4EF4-ADDA-1DB1ABACF8EA}" presName="linNode" presStyleCnt="0"/>
      <dgm:spPr/>
    </dgm:pt>
    <dgm:pt modelId="{CC3DD4D4-EE66-46EA-A69E-BC4B9EE9B2AA}" type="pres">
      <dgm:prSet presAssocID="{D2BEEC7B-ED6E-4EF4-ADDA-1DB1ABACF8EA}" presName="parentText" presStyleLbl="node1" presStyleIdx="1" presStyleCnt="3" custScaleX="672276" custLinFactNeighborX="-19856" custLinFactNeighborY="1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00101-8B09-48EB-B68D-FB1D8EED3208}" type="pres">
      <dgm:prSet presAssocID="{D2BEEC7B-ED6E-4EF4-ADDA-1DB1ABACF8EA}" presName="descendantText" presStyleLbl="alignAccFollowNode1" presStyleIdx="1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2A231-1BE1-4758-B62B-BDCEA032F27D}" type="pres">
      <dgm:prSet presAssocID="{41959585-E3B8-4D89-AB63-A58D021F4297}" presName="sp" presStyleCnt="0"/>
      <dgm:spPr/>
    </dgm:pt>
    <dgm:pt modelId="{707953B8-10A3-4F5B-93EC-B9A93CE7B2C4}" type="pres">
      <dgm:prSet presAssocID="{E2845740-E2B2-4709-B586-43F5700BB93D}" presName="linNode" presStyleCnt="0"/>
      <dgm:spPr/>
    </dgm:pt>
    <dgm:pt modelId="{2F466DD7-708C-4E66-9EB2-4B6A5C323F91}" type="pres">
      <dgm:prSet presAssocID="{E2845740-E2B2-4709-B586-43F5700BB93D}" presName="parentText" presStyleLbl="node1" presStyleIdx="2" presStyleCnt="3" custScaleX="6722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391E8-C293-4F63-9D5F-6BDC7970BB03}" type="pres">
      <dgm:prSet presAssocID="{E2845740-E2B2-4709-B586-43F5700BB93D}" presName="descendantText" presStyleLbl="alignAccFollowNode1" presStyleIdx="2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37A243-9417-4B2F-858C-2E2F4E0BF9C1}" srcId="{E2845740-E2B2-4709-B586-43F5700BB93D}" destId="{77759B78-7B0B-452A-90FE-C1860EA6B60F}" srcOrd="0" destOrd="0" parTransId="{1031FF31-E6AF-4CBD-8D7E-EC1753F567E2}" sibTransId="{7B32F3C2-0F82-44BE-ABFD-6ADC7AFBE6FB}"/>
    <dgm:cxn modelId="{5250010B-D0FC-4196-BA1F-C2F71A3E6D48}" srcId="{8FACF9AA-F0F8-426D-AB2F-ED0BEEDEFE73}" destId="{E2845740-E2B2-4709-B586-43F5700BB93D}" srcOrd="2" destOrd="0" parTransId="{6F8E4AFB-1697-462F-A628-BBC7C6F25DAB}" sibTransId="{C8D3E1D8-EC33-4B86-9F96-1C113A7182A2}"/>
    <dgm:cxn modelId="{1E664CEA-50F7-495C-BFF9-EEFC3006F513}" type="presOf" srcId="{A5FDB697-DEF8-46E0-A8A0-0D8E953EA3FE}" destId="{50A74A90-616D-4508-B442-F6A69D2C9544}" srcOrd="0" destOrd="0" presId="urn:microsoft.com/office/officeart/2005/8/layout/vList5"/>
    <dgm:cxn modelId="{7B620BA3-A32D-4612-B2D4-0772597725E4}" srcId="{8FACF9AA-F0F8-426D-AB2F-ED0BEEDEFE73}" destId="{D2BEEC7B-ED6E-4EF4-ADDA-1DB1ABACF8EA}" srcOrd="1" destOrd="0" parTransId="{EDD49281-8359-46ED-B0C5-C0D55A72D606}" sibTransId="{41959585-E3B8-4D89-AB63-A58D021F4297}"/>
    <dgm:cxn modelId="{5A6C56D4-117C-4028-84E9-77D41BD48B73}" type="presOf" srcId="{B9D855E1-74F8-45DD-AAC4-61D724508DFD}" destId="{CA400101-8B09-48EB-B68D-FB1D8EED3208}" srcOrd="0" destOrd="0" presId="urn:microsoft.com/office/officeart/2005/8/layout/vList5"/>
    <dgm:cxn modelId="{A75B2AA7-6022-4383-8D1E-D27CB2DAD3DC}" srcId="{8FACF9AA-F0F8-426D-AB2F-ED0BEEDEFE73}" destId="{B6FC3201-4092-4A1F-B293-A8BFB20779CE}" srcOrd="0" destOrd="0" parTransId="{EDF8A18E-17F9-4EE7-9F56-425E52B69FB3}" sibTransId="{0B219730-DC29-41D2-A876-589BFD6CC850}"/>
    <dgm:cxn modelId="{B5E9C5BB-1BA4-4FD0-BE02-453D7D841966}" type="presOf" srcId="{8FACF9AA-F0F8-426D-AB2F-ED0BEEDEFE73}" destId="{3ACA8399-3064-4E45-84A8-F77B13AF355E}" srcOrd="0" destOrd="0" presId="urn:microsoft.com/office/officeart/2005/8/layout/vList5"/>
    <dgm:cxn modelId="{020052F3-EA96-4DE5-BC5A-C1C10368F702}" srcId="{D2BEEC7B-ED6E-4EF4-ADDA-1DB1ABACF8EA}" destId="{B9D855E1-74F8-45DD-AAC4-61D724508DFD}" srcOrd="0" destOrd="0" parTransId="{9D85F700-2BED-4F5F-B742-379DA1DBAC02}" sibTransId="{30CBDF9B-0351-48AD-A655-0E1067F485DB}"/>
    <dgm:cxn modelId="{91255375-6CAC-420A-B842-3966E6291627}" type="presOf" srcId="{E2845740-E2B2-4709-B586-43F5700BB93D}" destId="{2F466DD7-708C-4E66-9EB2-4B6A5C323F91}" srcOrd="0" destOrd="0" presId="urn:microsoft.com/office/officeart/2005/8/layout/vList5"/>
    <dgm:cxn modelId="{2799BBF3-04F0-4713-847E-E0F9F0C463B3}" srcId="{B6FC3201-4092-4A1F-B293-A8BFB20779CE}" destId="{A5FDB697-DEF8-46E0-A8A0-0D8E953EA3FE}" srcOrd="0" destOrd="0" parTransId="{91CD828D-01B0-46AD-9539-ABACDFD14FC7}" sibTransId="{4F907621-B170-4831-B0CE-1946E645CF27}"/>
    <dgm:cxn modelId="{4741E362-0BCC-4881-8A12-35A1EEE41D8D}" type="presOf" srcId="{77759B78-7B0B-452A-90FE-C1860EA6B60F}" destId="{E29391E8-C293-4F63-9D5F-6BDC7970BB03}" srcOrd="0" destOrd="0" presId="urn:microsoft.com/office/officeart/2005/8/layout/vList5"/>
    <dgm:cxn modelId="{716C7D7F-645F-46A5-8295-6EB9E0A392E3}" type="presOf" srcId="{B6FC3201-4092-4A1F-B293-A8BFB20779CE}" destId="{D2F07AD9-D736-428A-A436-CBA1628F9829}" srcOrd="0" destOrd="0" presId="urn:microsoft.com/office/officeart/2005/8/layout/vList5"/>
    <dgm:cxn modelId="{28529E78-E105-4988-BED1-D4F2A9C81D6B}" type="presOf" srcId="{D2BEEC7B-ED6E-4EF4-ADDA-1DB1ABACF8EA}" destId="{CC3DD4D4-EE66-46EA-A69E-BC4B9EE9B2AA}" srcOrd="0" destOrd="0" presId="urn:microsoft.com/office/officeart/2005/8/layout/vList5"/>
    <dgm:cxn modelId="{268E1816-C590-4705-80E6-F646235CE0F9}" type="presParOf" srcId="{3ACA8399-3064-4E45-84A8-F77B13AF355E}" destId="{5420C8E7-5675-4321-897F-05FFCBD384DF}" srcOrd="0" destOrd="0" presId="urn:microsoft.com/office/officeart/2005/8/layout/vList5"/>
    <dgm:cxn modelId="{C8BDA357-9967-442C-B22A-1F61B77B0E5F}" type="presParOf" srcId="{5420C8E7-5675-4321-897F-05FFCBD384DF}" destId="{D2F07AD9-D736-428A-A436-CBA1628F9829}" srcOrd="0" destOrd="0" presId="urn:microsoft.com/office/officeart/2005/8/layout/vList5"/>
    <dgm:cxn modelId="{687A89C1-6B1E-4B29-8D5A-420B0FA1D7AD}" type="presParOf" srcId="{5420C8E7-5675-4321-897F-05FFCBD384DF}" destId="{50A74A90-616D-4508-B442-F6A69D2C9544}" srcOrd="1" destOrd="0" presId="urn:microsoft.com/office/officeart/2005/8/layout/vList5"/>
    <dgm:cxn modelId="{B4853D34-BEA6-41FF-A3EF-F9E8B4F2EF5F}" type="presParOf" srcId="{3ACA8399-3064-4E45-84A8-F77B13AF355E}" destId="{029DC976-0E57-42A1-806C-45C1B1F48B46}" srcOrd="1" destOrd="0" presId="urn:microsoft.com/office/officeart/2005/8/layout/vList5"/>
    <dgm:cxn modelId="{7AA94359-B9EF-4C22-A409-10AB33166BC6}" type="presParOf" srcId="{3ACA8399-3064-4E45-84A8-F77B13AF355E}" destId="{8EC0D7EF-9E5A-4B2F-A767-645C413BB0CA}" srcOrd="2" destOrd="0" presId="urn:microsoft.com/office/officeart/2005/8/layout/vList5"/>
    <dgm:cxn modelId="{EAF6F894-402D-43AD-8033-DC44580D6B23}" type="presParOf" srcId="{8EC0D7EF-9E5A-4B2F-A767-645C413BB0CA}" destId="{CC3DD4D4-EE66-46EA-A69E-BC4B9EE9B2AA}" srcOrd="0" destOrd="0" presId="urn:microsoft.com/office/officeart/2005/8/layout/vList5"/>
    <dgm:cxn modelId="{187E2117-BDF1-4F12-99A0-4F5EA239ECB7}" type="presParOf" srcId="{8EC0D7EF-9E5A-4B2F-A767-645C413BB0CA}" destId="{CA400101-8B09-48EB-B68D-FB1D8EED3208}" srcOrd="1" destOrd="0" presId="urn:microsoft.com/office/officeart/2005/8/layout/vList5"/>
    <dgm:cxn modelId="{60EC1680-B312-42BD-90E3-46E041289898}" type="presParOf" srcId="{3ACA8399-3064-4E45-84A8-F77B13AF355E}" destId="{1312A231-1BE1-4758-B62B-BDCEA032F27D}" srcOrd="3" destOrd="0" presId="urn:microsoft.com/office/officeart/2005/8/layout/vList5"/>
    <dgm:cxn modelId="{C4375C8C-564A-4229-8E18-9E52A774FFC0}" type="presParOf" srcId="{3ACA8399-3064-4E45-84A8-F77B13AF355E}" destId="{707953B8-10A3-4F5B-93EC-B9A93CE7B2C4}" srcOrd="4" destOrd="0" presId="urn:microsoft.com/office/officeart/2005/8/layout/vList5"/>
    <dgm:cxn modelId="{DDFFEE63-FEDE-44C2-B43B-8E3663290470}" type="presParOf" srcId="{707953B8-10A3-4F5B-93EC-B9A93CE7B2C4}" destId="{2F466DD7-708C-4E66-9EB2-4B6A5C323F91}" srcOrd="0" destOrd="0" presId="urn:microsoft.com/office/officeart/2005/8/layout/vList5"/>
    <dgm:cxn modelId="{07EAB76D-B932-4C07-B469-1C482898D927}" type="presParOf" srcId="{707953B8-10A3-4F5B-93EC-B9A93CE7B2C4}" destId="{E29391E8-C293-4F63-9D5F-6BDC7970BB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E7773D-E71F-451E-B2A1-ECAD07DC78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D092C9-1252-4F29-A7FB-F607BC348AC6}">
      <dgm:prSet phldrT="[Текст]" custT="1"/>
      <dgm:spPr>
        <a:effectLst/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437,8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dirty="0" smtClean="0"/>
            <a:t>.</a:t>
          </a:r>
          <a:endParaRPr lang="ru-RU" sz="2000" dirty="0"/>
        </a:p>
      </dgm:t>
    </dgm:pt>
    <dgm:pt modelId="{A2BA326C-7FC6-49E2-916A-909295752F69}" type="parTrans" cxnId="{A8CC1EB2-F511-47FB-8229-12CAB6632FA7}">
      <dgm:prSet/>
      <dgm:spPr/>
      <dgm:t>
        <a:bodyPr/>
        <a:lstStyle/>
        <a:p>
          <a:endParaRPr lang="ru-RU"/>
        </a:p>
      </dgm:t>
    </dgm:pt>
    <dgm:pt modelId="{C5588C97-7FE3-47AC-B1E7-03738D50F7B5}" type="sibTrans" cxnId="{A8CC1EB2-F511-47FB-8229-12CAB6632FA7}">
      <dgm:prSet/>
      <dgm:spPr/>
      <dgm:t>
        <a:bodyPr/>
        <a:lstStyle/>
        <a:p>
          <a:endParaRPr lang="ru-RU"/>
        </a:p>
      </dgm:t>
    </dgm:pt>
    <dgm:pt modelId="{A75B7C49-A7F0-44A9-A757-38DA6A416E8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196,2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547202-5577-4CD7-81CA-660B41E7877D}" type="parTrans" cxnId="{3A77C73A-FE38-455C-A724-D24CA0E8D8A9}">
      <dgm:prSet/>
      <dgm:spPr/>
      <dgm:t>
        <a:bodyPr/>
        <a:lstStyle/>
        <a:p>
          <a:endParaRPr lang="ru-RU"/>
        </a:p>
      </dgm:t>
    </dgm:pt>
    <dgm:pt modelId="{86B47673-EC3E-41A1-84F5-650CD39C5D1A}" type="sibTrans" cxnId="{3A77C73A-FE38-455C-A724-D24CA0E8D8A9}">
      <dgm:prSet/>
      <dgm:spPr/>
      <dgm:t>
        <a:bodyPr/>
        <a:lstStyle/>
        <a:p>
          <a:endParaRPr lang="ru-RU"/>
        </a:p>
      </dgm:t>
    </dgm:pt>
    <dgm:pt modelId="{7AA53B34-A04A-47A7-A838-F0F068F5F7D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Внебюджетные средства</a:t>
          </a:r>
        </a:p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1,4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352E3-6151-4B5E-8D95-2BA5A1B9B175}" type="parTrans" cxnId="{2473E773-688A-4F53-805D-B58D00691AB2}">
      <dgm:prSet/>
      <dgm:spPr/>
      <dgm:t>
        <a:bodyPr/>
        <a:lstStyle/>
        <a:p>
          <a:endParaRPr lang="ru-RU"/>
        </a:p>
      </dgm:t>
    </dgm:pt>
    <dgm:pt modelId="{A3F56220-4AEC-4BA1-A8FA-D0E24CDF1177}" type="sibTrans" cxnId="{2473E773-688A-4F53-805D-B58D00691AB2}">
      <dgm:prSet/>
      <dgm:spPr/>
      <dgm:t>
        <a:bodyPr/>
        <a:lstStyle/>
        <a:p>
          <a:endParaRPr lang="ru-RU"/>
        </a:p>
      </dgm:t>
    </dgm:pt>
    <dgm:pt modelId="{9F970F7D-1F42-444F-AF23-2E061C272F5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местного бюджета  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240,2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F9AC91E-0899-40D8-A46D-01266D39578D}" type="parTrans" cxnId="{9F5CF202-3E41-4F13-A67C-0E1C977CBD26}">
      <dgm:prSet/>
      <dgm:spPr/>
      <dgm:t>
        <a:bodyPr/>
        <a:lstStyle/>
        <a:p>
          <a:endParaRPr lang="ru-RU"/>
        </a:p>
      </dgm:t>
    </dgm:pt>
    <dgm:pt modelId="{F674376C-3514-4CD1-B745-4FADE23BD840}" type="sibTrans" cxnId="{9F5CF202-3E41-4F13-A67C-0E1C977CBD26}">
      <dgm:prSet/>
      <dgm:spPr/>
      <dgm:t>
        <a:bodyPr/>
        <a:lstStyle/>
        <a:p>
          <a:endParaRPr lang="ru-RU"/>
        </a:p>
      </dgm:t>
    </dgm:pt>
    <dgm:pt modelId="{37A39167-E594-44BA-9A04-DF309027A758}" type="pres">
      <dgm:prSet presAssocID="{78E7773D-E71F-451E-B2A1-ECAD07DC78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EE5BC8-FF88-45C3-BCC5-D549507C6B2B}" type="pres">
      <dgm:prSet presAssocID="{1CD092C9-1252-4F29-A7FB-F607BC348AC6}" presName="hierRoot1" presStyleCnt="0"/>
      <dgm:spPr/>
    </dgm:pt>
    <dgm:pt modelId="{E5F4321F-1A97-4F3C-9950-7DED4B689FE7}" type="pres">
      <dgm:prSet presAssocID="{1CD092C9-1252-4F29-A7FB-F607BC348AC6}" presName="composite" presStyleCnt="0"/>
      <dgm:spPr/>
    </dgm:pt>
    <dgm:pt modelId="{B42392A0-6DEE-498A-A62D-71A85DCE0BD3}" type="pres">
      <dgm:prSet presAssocID="{1CD092C9-1252-4F29-A7FB-F607BC348AC6}" presName="background" presStyleLbl="node0" presStyleIdx="0" presStyleCnt="1"/>
      <dgm:spPr/>
    </dgm:pt>
    <dgm:pt modelId="{AF93B963-69D9-4734-9873-50A0DC02A174}" type="pres">
      <dgm:prSet presAssocID="{1CD092C9-1252-4F29-A7FB-F607BC348AC6}" presName="text" presStyleLbl="fgAcc0" presStyleIdx="0" presStyleCnt="1" custScaleX="126627" custScaleY="143221" custLinFactNeighborX="49750" custLinFactNeighborY="-14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38607-39C9-40A7-A0D2-48ED8A4B94EC}" type="pres">
      <dgm:prSet presAssocID="{1CD092C9-1252-4F29-A7FB-F607BC348AC6}" presName="hierChild2" presStyleCnt="0"/>
      <dgm:spPr/>
    </dgm:pt>
    <dgm:pt modelId="{57C97759-929F-4DB1-B8AF-E8C30715496C}" type="pres">
      <dgm:prSet presAssocID="{25547202-5577-4CD7-81CA-660B41E7877D}" presName="Name10" presStyleLbl="parChTrans1D2" presStyleIdx="0" presStyleCnt="3"/>
      <dgm:spPr/>
      <dgm:t>
        <a:bodyPr/>
        <a:lstStyle/>
        <a:p>
          <a:endParaRPr lang="ru-RU"/>
        </a:p>
      </dgm:t>
    </dgm:pt>
    <dgm:pt modelId="{7B5F21EF-B1A7-4862-ACF7-6698DF4E96B2}" type="pres">
      <dgm:prSet presAssocID="{A75B7C49-A7F0-44A9-A757-38DA6A416E84}" presName="hierRoot2" presStyleCnt="0"/>
      <dgm:spPr/>
    </dgm:pt>
    <dgm:pt modelId="{B5FBF882-5052-48C6-B035-575CA13BA748}" type="pres">
      <dgm:prSet presAssocID="{A75B7C49-A7F0-44A9-A757-38DA6A416E84}" presName="composite2" presStyleCnt="0"/>
      <dgm:spPr/>
    </dgm:pt>
    <dgm:pt modelId="{4D0E4114-4D79-4A63-B23A-FA23462ED26F}" type="pres">
      <dgm:prSet presAssocID="{A75B7C49-A7F0-44A9-A757-38DA6A416E84}" presName="background2" presStyleLbl="node2" presStyleIdx="0" presStyleCnt="3"/>
      <dgm:spPr/>
    </dgm:pt>
    <dgm:pt modelId="{250B567E-72E8-4B6A-83C5-59918C944032}" type="pres">
      <dgm:prSet presAssocID="{A75B7C49-A7F0-44A9-A757-38DA6A416E84}" presName="text2" presStyleLbl="fgAcc2" presStyleIdx="0" presStyleCnt="3" custScaleY="119552" custLinFactNeighborX="-9237" custLinFactNeighborY="-23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F5DE8-8426-437D-AB91-906B34FFFAE3}" type="pres">
      <dgm:prSet presAssocID="{A75B7C49-A7F0-44A9-A757-38DA6A416E84}" presName="hierChild3" presStyleCnt="0"/>
      <dgm:spPr/>
    </dgm:pt>
    <dgm:pt modelId="{578AA55A-0DDA-4725-8F21-598DA798146D}" type="pres">
      <dgm:prSet presAssocID="{DF9AC91E-0899-40D8-A46D-01266D39578D}" presName="Name10" presStyleLbl="parChTrans1D2" presStyleIdx="1" presStyleCnt="3"/>
      <dgm:spPr/>
      <dgm:t>
        <a:bodyPr/>
        <a:lstStyle/>
        <a:p>
          <a:endParaRPr lang="ru-RU"/>
        </a:p>
      </dgm:t>
    </dgm:pt>
    <dgm:pt modelId="{BEA75814-3EC8-4FC7-A4D1-C65A5FFB27E8}" type="pres">
      <dgm:prSet presAssocID="{9F970F7D-1F42-444F-AF23-2E061C272F51}" presName="hierRoot2" presStyleCnt="0"/>
      <dgm:spPr/>
    </dgm:pt>
    <dgm:pt modelId="{8F6113DE-4010-4FF4-B4E7-E2C12F7F4346}" type="pres">
      <dgm:prSet presAssocID="{9F970F7D-1F42-444F-AF23-2E061C272F51}" presName="composite2" presStyleCnt="0"/>
      <dgm:spPr/>
    </dgm:pt>
    <dgm:pt modelId="{8E92567B-FE38-45CA-AD13-93D017BBB74F}" type="pres">
      <dgm:prSet presAssocID="{9F970F7D-1F42-444F-AF23-2E061C272F51}" presName="background2" presStyleLbl="node2" presStyleIdx="1" presStyleCnt="3"/>
      <dgm:spPr/>
    </dgm:pt>
    <dgm:pt modelId="{A9625D9B-CD13-410B-B8C7-B05698AD9E8C}" type="pres">
      <dgm:prSet presAssocID="{9F970F7D-1F42-444F-AF23-2E061C272F51}" presName="text2" presStyleLbl="fgAcc2" presStyleIdx="1" presStyleCnt="3" custScaleY="75066" custLinFactNeighborX="-413" custLinFactNeighborY="295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E06F1A-E17A-473B-BB4C-128F4401A503}" type="pres">
      <dgm:prSet presAssocID="{9F970F7D-1F42-444F-AF23-2E061C272F51}" presName="hierChild3" presStyleCnt="0"/>
      <dgm:spPr/>
    </dgm:pt>
    <dgm:pt modelId="{1BE72589-A7F4-44DB-B27C-F7235A88C118}" type="pres">
      <dgm:prSet presAssocID="{FBA352E3-6151-4B5E-8D95-2BA5A1B9B17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F196F08F-D36B-4A72-A089-563F596EB652}" type="pres">
      <dgm:prSet presAssocID="{7AA53B34-A04A-47A7-A838-F0F068F5F7DF}" presName="hierRoot2" presStyleCnt="0"/>
      <dgm:spPr/>
    </dgm:pt>
    <dgm:pt modelId="{08D41BAA-8B9B-4EF9-921C-A392AB16100D}" type="pres">
      <dgm:prSet presAssocID="{7AA53B34-A04A-47A7-A838-F0F068F5F7DF}" presName="composite2" presStyleCnt="0"/>
      <dgm:spPr/>
    </dgm:pt>
    <dgm:pt modelId="{4DCDC057-4345-487F-9596-9DBF221C6B50}" type="pres">
      <dgm:prSet presAssocID="{7AA53B34-A04A-47A7-A838-F0F068F5F7DF}" presName="background2" presStyleLbl="node2" presStyleIdx="2" presStyleCnt="3"/>
      <dgm:spPr/>
    </dgm:pt>
    <dgm:pt modelId="{C2CAC85D-AFBD-451E-AB9B-D4D54310D050}" type="pres">
      <dgm:prSet presAssocID="{7AA53B34-A04A-47A7-A838-F0F068F5F7DF}" presName="text2" presStyleLbl="fgAcc2" presStyleIdx="2" presStyleCnt="3" custScaleY="75066" custLinFactNeighborX="-413" custLinFactNeighborY="295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ACAD8B-CC70-4539-A400-1C87C82255D6}" type="pres">
      <dgm:prSet presAssocID="{7AA53B34-A04A-47A7-A838-F0F068F5F7DF}" presName="hierChild3" presStyleCnt="0"/>
      <dgm:spPr/>
    </dgm:pt>
  </dgm:ptLst>
  <dgm:cxnLst>
    <dgm:cxn modelId="{E448F54C-F272-4517-9D0F-256B19103F59}" type="presOf" srcId="{7AA53B34-A04A-47A7-A838-F0F068F5F7DF}" destId="{C2CAC85D-AFBD-451E-AB9B-D4D54310D050}" srcOrd="0" destOrd="0" presId="urn:microsoft.com/office/officeart/2005/8/layout/hierarchy1"/>
    <dgm:cxn modelId="{C994E528-78D5-432D-9166-792C09DCF7E6}" type="presOf" srcId="{FBA352E3-6151-4B5E-8D95-2BA5A1B9B175}" destId="{1BE72589-A7F4-44DB-B27C-F7235A88C118}" srcOrd="0" destOrd="0" presId="urn:microsoft.com/office/officeart/2005/8/layout/hierarchy1"/>
    <dgm:cxn modelId="{E690A2C8-7E45-44AD-987A-59392A26D5B1}" type="presOf" srcId="{9F970F7D-1F42-444F-AF23-2E061C272F51}" destId="{A9625D9B-CD13-410B-B8C7-B05698AD9E8C}" srcOrd="0" destOrd="0" presId="urn:microsoft.com/office/officeart/2005/8/layout/hierarchy1"/>
    <dgm:cxn modelId="{9F5CF202-3E41-4F13-A67C-0E1C977CBD26}" srcId="{1CD092C9-1252-4F29-A7FB-F607BC348AC6}" destId="{9F970F7D-1F42-444F-AF23-2E061C272F51}" srcOrd="1" destOrd="0" parTransId="{DF9AC91E-0899-40D8-A46D-01266D39578D}" sibTransId="{F674376C-3514-4CD1-B745-4FADE23BD840}"/>
    <dgm:cxn modelId="{C080CB25-AB3F-421C-95B1-EE08AD995566}" type="presOf" srcId="{1CD092C9-1252-4F29-A7FB-F607BC348AC6}" destId="{AF93B963-69D9-4734-9873-50A0DC02A174}" srcOrd="0" destOrd="0" presId="urn:microsoft.com/office/officeart/2005/8/layout/hierarchy1"/>
    <dgm:cxn modelId="{752A31E2-8911-4CDC-8CA7-DA25F8BFDB40}" type="presOf" srcId="{25547202-5577-4CD7-81CA-660B41E7877D}" destId="{57C97759-929F-4DB1-B8AF-E8C30715496C}" srcOrd="0" destOrd="0" presId="urn:microsoft.com/office/officeart/2005/8/layout/hierarchy1"/>
    <dgm:cxn modelId="{E3677867-BB98-47E0-949F-36682D8A6ECC}" type="presOf" srcId="{78E7773D-E71F-451E-B2A1-ECAD07DC7845}" destId="{37A39167-E594-44BA-9A04-DF309027A758}" srcOrd="0" destOrd="0" presId="urn:microsoft.com/office/officeart/2005/8/layout/hierarchy1"/>
    <dgm:cxn modelId="{2473E773-688A-4F53-805D-B58D00691AB2}" srcId="{1CD092C9-1252-4F29-A7FB-F607BC348AC6}" destId="{7AA53B34-A04A-47A7-A838-F0F068F5F7DF}" srcOrd="2" destOrd="0" parTransId="{FBA352E3-6151-4B5E-8D95-2BA5A1B9B175}" sibTransId="{A3F56220-4AEC-4BA1-A8FA-D0E24CDF1177}"/>
    <dgm:cxn modelId="{A8CC1EB2-F511-47FB-8229-12CAB6632FA7}" srcId="{78E7773D-E71F-451E-B2A1-ECAD07DC7845}" destId="{1CD092C9-1252-4F29-A7FB-F607BC348AC6}" srcOrd="0" destOrd="0" parTransId="{A2BA326C-7FC6-49E2-916A-909295752F69}" sibTransId="{C5588C97-7FE3-47AC-B1E7-03738D50F7B5}"/>
    <dgm:cxn modelId="{3A77C73A-FE38-455C-A724-D24CA0E8D8A9}" srcId="{1CD092C9-1252-4F29-A7FB-F607BC348AC6}" destId="{A75B7C49-A7F0-44A9-A757-38DA6A416E84}" srcOrd="0" destOrd="0" parTransId="{25547202-5577-4CD7-81CA-660B41E7877D}" sibTransId="{86B47673-EC3E-41A1-84F5-650CD39C5D1A}"/>
    <dgm:cxn modelId="{7F41323F-EA8A-4E07-8A8F-CF339AEFD14C}" type="presOf" srcId="{DF9AC91E-0899-40D8-A46D-01266D39578D}" destId="{578AA55A-0DDA-4725-8F21-598DA798146D}" srcOrd="0" destOrd="0" presId="urn:microsoft.com/office/officeart/2005/8/layout/hierarchy1"/>
    <dgm:cxn modelId="{3BF335B0-CD5E-40AF-9BDF-5A3BDF30E129}" type="presOf" srcId="{A75B7C49-A7F0-44A9-A757-38DA6A416E84}" destId="{250B567E-72E8-4B6A-83C5-59918C944032}" srcOrd="0" destOrd="0" presId="urn:microsoft.com/office/officeart/2005/8/layout/hierarchy1"/>
    <dgm:cxn modelId="{4E18BC7F-C4E7-4359-99F9-364AF8054EA5}" type="presParOf" srcId="{37A39167-E594-44BA-9A04-DF309027A758}" destId="{E7EE5BC8-FF88-45C3-BCC5-D549507C6B2B}" srcOrd="0" destOrd="0" presId="urn:microsoft.com/office/officeart/2005/8/layout/hierarchy1"/>
    <dgm:cxn modelId="{EBBD1A46-57EE-4802-8986-FF83C8295A13}" type="presParOf" srcId="{E7EE5BC8-FF88-45C3-BCC5-D549507C6B2B}" destId="{E5F4321F-1A97-4F3C-9950-7DED4B689FE7}" srcOrd="0" destOrd="0" presId="urn:microsoft.com/office/officeart/2005/8/layout/hierarchy1"/>
    <dgm:cxn modelId="{66D3AAE7-5533-4417-AE4F-E5FB04C9EF65}" type="presParOf" srcId="{E5F4321F-1A97-4F3C-9950-7DED4B689FE7}" destId="{B42392A0-6DEE-498A-A62D-71A85DCE0BD3}" srcOrd="0" destOrd="0" presId="urn:microsoft.com/office/officeart/2005/8/layout/hierarchy1"/>
    <dgm:cxn modelId="{0361405C-04A1-4F03-96F8-53E1ACB60130}" type="presParOf" srcId="{E5F4321F-1A97-4F3C-9950-7DED4B689FE7}" destId="{AF93B963-69D9-4734-9873-50A0DC02A174}" srcOrd="1" destOrd="0" presId="urn:microsoft.com/office/officeart/2005/8/layout/hierarchy1"/>
    <dgm:cxn modelId="{3849C10E-8038-47FA-A271-16616A5FCD02}" type="presParOf" srcId="{E7EE5BC8-FF88-45C3-BCC5-D549507C6B2B}" destId="{4F138607-39C9-40A7-A0D2-48ED8A4B94EC}" srcOrd="1" destOrd="0" presId="urn:microsoft.com/office/officeart/2005/8/layout/hierarchy1"/>
    <dgm:cxn modelId="{1DB00747-2C73-4958-8E47-44E01FE7C16E}" type="presParOf" srcId="{4F138607-39C9-40A7-A0D2-48ED8A4B94EC}" destId="{57C97759-929F-4DB1-B8AF-E8C30715496C}" srcOrd="0" destOrd="0" presId="urn:microsoft.com/office/officeart/2005/8/layout/hierarchy1"/>
    <dgm:cxn modelId="{3BA7184D-AA12-4154-8B34-D9AAB8FD021C}" type="presParOf" srcId="{4F138607-39C9-40A7-A0D2-48ED8A4B94EC}" destId="{7B5F21EF-B1A7-4862-ACF7-6698DF4E96B2}" srcOrd="1" destOrd="0" presId="urn:microsoft.com/office/officeart/2005/8/layout/hierarchy1"/>
    <dgm:cxn modelId="{BB835336-E2C9-4EB3-A9BB-626B988509F0}" type="presParOf" srcId="{7B5F21EF-B1A7-4862-ACF7-6698DF4E96B2}" destId="{B5FBF882-5052-48C6-B035-575CA13BA748}" srcOrd="0" destOrd="0" presId="urn:microsoft.com/office/officeart/2005/8/layout/hierarchy1"/>
    <dgm:cxn modelId="{BF922D99-5E49-43A5-94C8-91D21C7DA449}" type="presParOf" srcId="{B5FBF882-5052-48C6-B035-575CA13BA748}" destId="{4D0E4114-4D79-4A63-B23A-FA23462ED26F}" srcOrd="0" destOrd="0" presId="urn:microsoft.com/office/officeart/2005/8/layout/hierarchy1"/>
    <dgm:cxn modelId="{9628C5A3-3C55-4FD7-AF67-B3FAD7F723BE}" type="presParOf" srcId="{B5FBF882-5052-48C6-B035-575CA13BA748}" destId="{250B567E-72E8-4B6A-83C5-59918C944032}" srcOrd="1" destOrd="0" presId="urn:microsoft.com/office/officeart/2005/8/layout/hierarchy1"/>
    <dgm:cxn modelId="{8AB36D20-50D1-45A4-9C27-7C7571A501BC}" type="presParOf" srcId="{7B5F21EF-B1A7-4862-ACF7-6698DF4E96B2}" destId="{584F5DE8-8426-437D-AB91-906B34FFFAE3}" srcOrd="1" destOrd="0" presId="urn:microsoft.com/office/officeart/2005/8/layout/hierarchy1"/>
    <dgm:cxn modelId="{AF6AFE2B-D620-464E-9B08-8938A3CE0770}" type="presParOf" srcId="{4F138607-39C9-40A7-A0D2-48ED8A4B94EC}" destId="{578AA55A-0DDA-4725-8F21-598DA798146D}" srcOrd="2" destOrd="0" presId="urn:microsoft.com/office/officeart/2005/8/layout/hierarchy1"/>
    <dgm:cxn modelId="{4458C171-C70B-4292-9583-856994A14C95}" type="presParOf" srcId="{4F138607-39C9-40A7-A0D2-48ED8A4B94EC}" destId="{BEA75814-3EC8-4FC7-A4D1-C65A5FFB27E8}" srcOrd="3" destOrd="0" presId="urn:microsoft.com/office/officeart/2005/8/layout/hierarchy1"/>
    <dgm:cxn modelId="{0EDDFC4E-3CE4-4779-8A8E-FEB895843CB9}" type="presParOf" srcId="{BEA75814-3EC8-4FC7-A4D1-C65A5FFB27E8}" destId="{8F6113DE-4010-4FF4-B4E7-E2C12F7F4346}" srcOrd="0" destOrd="0" presId="urn:microsoft.com/office/officeart/2005/8/layout/hierarchy1"/>
    <dgm:cxn modelId="{7B0CF695-C306-4F25-A87A-C9D6693329C5}" type="presParOf" srcId="{8F6113DE-4010-4FF4-B4E7-E2C12F7F4346}" destId="{8E92567B-FE38-45CA-AD13-93D017BBB74F}" srcOrd="0" destOrd="0" presId="urn:microsoft.com/office/officeart/2005/8/layout/hierarchy1"/>
    <dgm:cxn modelId="{E46B8316-29F0-469E-8018-B5943C66FADA}" type="presParOf" srcId="{8F6113DE-4010-4FF4-B4E7-E2C12F7F4346}" destId="{A9625D9B-CD13-410B-B8C7-B05698AD9E8C}" srcOrd="1" destOrd="0" presId="urn:microsoft.com/office/officeart/2005/8/layout/hierarchy1"/>
    <dgm:cxn modelId="{7E2A2651-FEFB-417E-AF09-B2ED65FE02A4}" type="presParOf" srcId="{BEA75814-3EC8-4FC7-A4D1-C65A5FFB27E8}" destId="{97E06F1A-E17A-473B-BB4C-128F4401A503}" srcOrd="1" destOrd="0" presId="urn:microsoft.com/office/officeart/2005/8/layout/hierarchy1"/>
    <dgm:cxn modelId="{DE590A65-3D51-45FD-9AD6-7D9B4FFA3A20}" type="presParOf" srcId="{4F138607-39C9-40A7-A0D2-48ED8A4B94EC}" destId="{1BE72589-A7F4-44DB-B27C-F7235A88C118}" srcOrd="4" destOrd="0" presId="urn:microsoft.com/office/officeart/2005/8/layout/hierarchy1"/>
    <dgm:cxn modelId="{5D0BB1F8-3A46-47B8-9E86-149B53D3A970}" type="presParOf" srcId="{4F138607-39C9-40A7-A0D2-48ED8A4B94EC}" destId="{F196F08F-D36B-4A72-A089-563F596EB652}" srcOrd="5" destOrd="0" presId="urn:microsoft.com/office/officeart/2005/8/layout/hierarchy1"/>
    <dgm:cxn modelId="{184744B3-9F70-4A41-8262-0F4329FF5991}" type="presParOf" srcId="{F196F08F-D36B-4A72-A089-563F596EB652}" destId="{08D41BAA-8B9B-4EF9-921C-A392AB16100D}" srcOrd="0" destOrd="0" presId="urn:microsoft.com/office/officeart/2005/8/layout/hierarchy1"/>
    <dgm:cxn modelId="{AC6A8C60-27E0-45AC-92FD-89BE16C1E7D4}" type="presParOf" srcId="{08D41BAA-8B9B-4EF9-921C-A392AB16100D}" destId="{4DCDC057-4345-487F-9596-9DBF221C6B50}" srcOrd="0" destOrd="0" presId="urn:microsoft.com/office/officeart/2005/8/layout/hierarchy1"/>
    <dgm:cxn modelId="{69A6C195-A44A-4D97-9D9F-2CA98591CBB6}" type="presParOf" srcId="{08D41BAA-8B9B-4EF9-921C-A392AB16100D}" destId="{C2CAC85D-AFBD-451E-AB9B-D4D54310D050}" srcOrd="1" destOrd="0" presId="urn:microsoft.com/office/officeart/2005/8/layout/hierarchy1"/>
    <dgm:cxn modelId="{E9E8BB62-E9F7-4412-9E54-55B574B74DC6}" type="presParOf" srcId="{F196F08F-D36B-4A72-A089-563F596EB652}" destId="{FAACAD8B-CC70-4539-A400-1C87C8225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E7773D-E71F-451E-B2A1-ECAD07DC78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D092C9-1252-4F29-A7FB-F607BC348AC6}">
      <dgm:prSet phldrT="[Текст]" custT="1"/>
      <dgm:spPr>
        <a:effectLst/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5 403,4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dirty="0" smtClean="0"/>
            <a:t>.</a:t>
          </a:r>
          <a:endParaRPr lang="ru-RU" sz="2000" dirty="0"/>
        </a:p>
      </dgm:t>
    </dgm:pt>
    <dgm:pt modelId="{A2BA326C-7FC6-49E2-916A-909295752F69}" type="parTrans" cxnId="{A8CC1EB2-F511-47FB-8229-12CAB6632FA7}">
      <dgm:prSet/>
      <dgm:spPr/>
      <dgm:t>
        <a:bodyPr/>
        <a:lstStyle/>
        <a:p>
          <a:endParaRPr lang="ru-RU"/>
        </a:p>
      </dgm:t>
    </dgm:pt>
    <dgm:pt modelId="{C5588C97-7FE3-47AC-B1E7-03738D50F7B5}" type="sibTrans" cxnId="{A8CC1EB2-F511-47FB-8229-12CAB6632FA7}">
      <dgm:prSet/>
      <dgm:spPr/>
      <dgm:t>
        <a:bodyPr/>
        <a:lstStyle/>
        <a:p>
          <a:endParaRPr lang="ru-RU"/>
        </a:p>
      </dgm:t>
    </dgm:pt>
    <dgm:pt modelId="{A75B7C49-A7F0-44A9-A757-38DA6A416E8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1000,0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547202-5577-4CD7-81CA-660B41E7877D}" type="parTrans" cxnId="{3A77C73A-FE38-455C-A724-D24CA0E8D8A9}">
      <dgm:prSet/>
      <dgm:spPr/>
      <dgm:t>
        <a:bodyPr/>
        <a:lstStyle/>
        <a:p>
          <a:endParaRPr lang="ru-RU"/>
        </a:p>
      </dgm:t>
    </dgm:pt>
    <dgm:pt modelId="{86B47673-EC3E-41A1-84F5-650CD39C5D1A}" type="sibTrans" cxnId="{3A77C73A-FE38-455C-A724-D24CA0E8D8A9}">
      <dgm:prSet/>
      <dgm:spPr/>
      <dgm:t>
        <a:bodyPr/>
        <a:lstStyle/>
        <a:p>
          <a:endParaRPr lang="ru-RU"/>
        </a:p>
      </dgm:t>
    </dgm:pt>
    <dgm:pt modelId="{7AA53B34-A04A-47A7-A838-F0F068F5F7D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Средства местного бюджета  </a:t>
          </a:r>
        </a:p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4 403,4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352E3-6151-4B5E-8D95-2BA5A1B9B175}" type="parTrans" cxnId="{2473E773-688A-4F53-805D-B58D00691AB2}">
      <dgm:prSet/>
      <dgm:spPr/>
      <dgm:t>
        <a:bodyPr/>
        <a:lstStyle/>
        <a:p>
          <a:endParaRPr lang="ru-RU"/>
        </a:p>
      </dgm:t>
    </dgm:pt>
    <dgm:pt modelId="{A3F56220-4AEC-4BA1-A8FA-D0E24CDF1177}" type="sibTrans" cxnId="{2473E773-688A-4F53-805D-B58D00691AB2}">
      <dgm:prSet/>
      <dgm:spPr/>
      <dgm:t>
        <a:bodyPr/>
        <a:lstStyle/>
        <a:p>
          <a:endParaRPr lang="ru-RU"/>
        </a:p>
      </dgm:t>
    </dgm:pt>
    <dgm:pt modelId="{37A39167-E594-44BA-9A04-DF309027A758}" type="pres">
      <dgm:prSet presAssocID="{78E7773D-E71F-451E-B2A1-ECAD07DC78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7EE5BC8-FF88-45C3-BCC5-D549507C6B2B}" type="pres">
      <dgm:prSet presAssocID="{1CD092C9-1252-4F29-A7FB-F607BC348AC6}" presName="hierRoot1" presStyleCnt="0"/>
      <dgm:spPr/>
    </dgm:pt>
    <dgm:pt modelId="{E5F4321F-1A97-4F3C-9950-7DED4B689FE7}" type="pres">
      <dgm:prSet presAssocID="{1CD092C9-1252-4F29-A7FB-F607BC348AC6}" presName="composite" presStyleCnt="0"/>
      <dgm:spPr/>
    </dgm:pt>
    <dgm:pt modelId="{B42392A0-6DEE-498A-A62D-71A85DCE0BD3}" type="pres">
      <dgm:prSet presAssocID="{1CD092C9-1252-4F29-A7FB-F607BC348AC6}" presName="background" presStyleLbl="node0" presStyleIdx="0" presStyleCnt="1"/>
      <dgm:spPr/>
    </dgm:pt>
    <dgm:pt modelId="{AF93B963-69D9-4734-9873-50A0DC02A174}" type="pres">
      <dgm:prSet presAssocID="{1CD092C9-1252-4F29-A7FB-F607BC348AC6}" presName="text" presStyleLbl="fgAcc0" presStyleIdx="0" presStyleCnt="1" custScaleX="126627" custScaleY="143221" custLinFactNeighborX="49750" custLinFactNeighborY="-14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138607-39C9-40A7-A0D2-48ED8A4B94EC}" type="pres">
      <dgm:prSet presAssocID="{1CD092C9-1252-4F29-A7FB-F607BC348AC6}" presName="hierChild2" presStyleCnt="0"/>
      <dgm:spPr/>
    </dgm:pt>
    <dgm:pt modelId="{57C97759-929F-4DB1-B8AF-E8C30715496C}" type="pres">
      <dgm:prSet presAssocID="{25547202-5577-4CD7-81CA-660B41E7877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B5F21EF-B1A7-4862-ACF7-6698DF4E96B2}" type="pres">
      <dgm:prSet presAssocID="{A75B7C49-A7F0-44A9-A757-38DA6A416E84}" presName="hierRoot2" presStyleCnt="0"/>
      <dgm:spPr/>
    </dgm:pt>
    <dgm:pt modelId="{B5FBF882-5052-48C6-B035-575CA13BA748}" type="pres">
      <dgm:prSet presAssocID="{A75B7C49-A7F0-44A9-A757-38DA6A416E84}" presName="composite2" presStyleCnt="0"/>
      <dgm:spPr/>
    </dgm:pt>
    <dgm:pt modelId="{4D0E4114-4D79-4A63-B23A-FA23462ED26F}" type="pres">
      <dgm:prSet presAssocID="{A75B7C49-A7F0-44A9-A757-38DA6A416E84}" presName="background2" presStyleLbl="node2" presStyleIdx="0" presStyleCnt="2"/>
      <dgm:spPr/>
    </dgm:pt>
    <dgm:pt modelId="{250B567E-72E8-4B6A-83C5-59918C944032}" type="pres">
      <dgm:prSet presAssocID="{A75B7C49-A7F0-44A9-A757-38DA6A416E84}" presName="text2" presStyleLbl="fgAcc2" presStyleIdx="0" presStyleCnt="2" custScaleY="119552" custLinFactNeighborX="-21636" custLinFactNeighborY="-104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4F5DE8-8426-437D-AB91-906B34FFFAE3}" type="pres">
      <dgm:prSet presAssocID="{A75B7C49-A7F0-44A9-A757-38DA6A416E84}" presName="hierChild3" presStyleCnt="0"/>
      <dgm:spPr/>
    </dgm:pt>
    <dgm:pt modelId="{1BE72589-A7F4-44DB-B27C-F7235A88C118}" type="pres">
      <dgm:prSet presAssocID="{FBA352E3-6151-4B5E-8D95-2BA5A1B9B17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196F08F-D36B-4A72-A089-563F596EB652}" type="pres">
      <dgm:prSet presAssocID="{7AA53B34-A04A-47A7-A838-F0F068F5F7DF}" presName="hierRoot2" presStyleCnt="0"/>
      <dgm:spPr/>
    </dgm:pt>
    <dgm:pt modelId="{08D41BAA-8B9B-4EF9-921C-A392AB16100D}" type="pres">
      <dgm:prSet presAssocID="{7AA53B34-A04A-47A7-A838-F0F068F5F7DF}" presName="composite2" presStyleCnt="0"/>
      <dgm:spPr/>
    </dgm:pt>
    <dgm:pt modelId="{4DCDC057-4345-487F-9596-9DBF221C6B50}" type="pres">
      <dgm:prSet presAssocID="{7AA53B34-A04A-47A7-A838-F0F068F5F7DF}" presName="background2" presStyleLbl="node2" presStyleIdx="1" presStyleCnt="2"/>
      <dgm:spPr/>
    </dgm:pt>
    <dgm:pt modelId="{C2CAC85D-AFBD-451E-AB9B-D4D54310D050}" type="pres">
      <dgm:prSet presAssocID="{7AA53B34-A04A-47A7-A838-F0F068F5F7DF}" presName="text2" presStyleLbl="fgAcc2" presStyleIdx="1" presStyleCnt="2" custScaleY="75066" custLinFactNeighborX="22732" custLinFactNeighborY="4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ACAD8B-CC70-4539-A400-1C87C82255D6}" type="pres">
      <dgm:prSet presAssocID="{7AA53B34-A04A-47A7-A838-F0F068F5F7DF}" presName="hierChild3" presStyleCnt="0"/>
      <dgm:spPr/>
    </dgm:pt>
  </dgm:ptLst>
  <dgm:cxnLst>
    <dgm:cxn modelId="{2E8BC658-DC16-4D8C-B89D-DAF8F51A69B8}" type="presOf" srcId="{FBA352E3-6151-4B5E-8D95-2BA5A1B9B175}" destId="{1BE72589-A7F4-44DB-B27C-F7235A88C118}" srcOrd="0" destOrd="0" presId="urn:microsoft.com/office/officeart/2005/8/layout/hierarchy1"/>
    <dgm:cxn modelId="{49F8C878-18E8-46A8-BAB2-E1FE894A5034}" type="presOf" srcId="{A75B7C49-A7F0-44A9-A757-38DA6A416E84}" destId="{250B567E-72E8-4B6A-83C5-59918C944032}" srcOrd="0" destOrd="0" presId="urn:microsoft.com/office/officeart/2005/8/layout/hierarchy1"/>
    <dgm:cxn modelId="{3A77C73A-FE38-455C-A724-D24CA0E8D8A9}" srcId="{1CD092C9-1252-4F29-A7FB-F607BC348AC6}" destId="{A75B7C49-A7F0-44A9-A757-38DA6A416E84}" srcOrd="0" destOrd="0" parTransId="{25547202-5577-4CD7-81CA-660B41E7877D}" sibTransId="{86B47673-EC3E-41A1-84F5-650CD39C5D1A}"/>
    <dgm:cxn modelId="{2473E773-688A-4F53-805D-B58D00691AB2}" srcId="{1CD092C9-1252-4F29-A7FB-F607BC348AC6}" destId="{7AA53B34-A04A-47A7-A838-F0F068F5F7DF}" srcOrd="1" destOrd="0" parTransId="{FBA352E3-6151-4B5E-8D95-2BA5A1B9B175}" sibTransId="{A3F56220-4AEC-4BA1-A8FA-D0E24CDF1177}"/>
    <dgm:cxn modelId="{BA779EBB-95D0-4F65-B544-E7CDF928FA1E}" type="presOf" srcId="{25547202-5577-4CD7-81CA-660B41E7877D}" destId="{57C97759-929F-4DB1-B8AF-E8C30715496C}" srcOrd="0" destOrd="0" presId="urn:microsoft.com/office/officeart/2005/8/layout/hierarchy1"/>
    <dgm:cxn modelId="{A8CC1EB2-F511-47FB-8229-12CAB6632FA7}" srcId="{78E7773D-E71F-451E-B2A1-ECAD07DC7845}" destId="{1CD092C9-1252-4F29-A7FB-F607BC348AC6}" srcOrd="0" destOrd="0" parTransId="{A2BA326C-7FC6-49E2-916A-909295752F69}" sibTransId="{C5588C97-7FE3-47AC-B1E7-03738D50F7B5}"/>
    <dgm:cxn modelId="{246492EF-A07E-4BB1-A024-10D33C45B6B8}" type="presOf" srcId="{1CD092C9-1252-4F29-A7FB-F607BC348AC6}" destId="{AF93B963-69D9-4734-9873-50A0DC02A174}" srcOrd="0" destOrd="0" presId="urn:microsoft.com/office/officeart/2005/8/layout/hierarchy1"/>
    <dgm:cxn modelId="{A137AE0F-EF9E-4876-A144-AF3515145169}" type="presOf" srcId="{78E7773D-E71F-451E-B2A1-ECAD07DC7845}" destId="{37A39167-E594-44BA-9A04-DF309027A758}" srcOrd="0" destOrd="0" presId="urn:microsoft.com/office/officeart/2005/8/layout/hierarchy1"/>
    <dgm:cxn modelId="{D068296C-E4A3-4E9F-9F66-B41CBC062F1D}" type="presOf" srcId="{7AA53B34-A04A-47A7-A838-F0F068F5F7DF}" destId="{C2CAC85D-AFBD-451E-AB9B-D4D54310D050}" srcOrd="0" destOrd="0" presId="urn:microsoft.com/office/officeart/2005/8/layout/hierarchy1"/>
    <dgm:cxn modelId="{839C9F4E-BF18-48D2-B0B8-0F1115C2A76D}" type="presParOf" srcId="{37A39167-E594-44BA-9A04-DF309027A758}" destId="{E7EE5BC8-FF88-45C3-BCC5-D549507C6B2B}" srcOrd="0" destOrd="0" presId="urn:microsoft.com/office/officeart/2005/8/layout/hierarchy1"/>
    <dgm:cxn modelId="{2A239812-062C-40F4-B3C1-69F298C3F0B4}" type="presParOf" srcId="{E7EE5BC8-FF88-45C3-BCC5-D549507C6B2B}" destId="{E5F4321F-1A97-4F3C-9950-7DED4B689FE7}" srcOrd="0" destOrd="0" presId="urn:microsoft.com/office/officeart/2005/8/layout/hierarchy1"/>
    <dgm:cxn modelId="{5D5410B2-47B9-49A0-A0DD-8897A24EF601}" type="presParOf" srcId="{E5F4321F-1A97-4F3C-9950-7DED4B689FE7}" destId="{B42392A0-6DEE-498A-A62D-71A85DCE0BD3}" srcOrd="0" destOrd="0" presId="urn:microsoft.com/office/officeart/2005/8/layout/hierarchy1"/>
    <dgm:cxn modelId="{DF0DE01B-F998-4623-BE06-FCC8FC6E11C3}" type="presParOf" srcId="{E5F4321F-1A97-4F3C-9950-7DED4B689FE7}" destId="{AF93B963-69D9-4734-9873-50A0DC02A174}" srcOrd="1" destOrd="0" presId="urn:microsoft.com/office/officeart/2005/8/layout/hierarchy1"/>
    <dgm:cxn modelId="{5C0BC8EB-905A-4CBF-84F8-95EE2796015A}" type="presParOf" srcId="{E7EE5BC8-FF88-45C3-BCC5-D549507C6B2B}" destId="{4F138607-39C9-40A7-A0D2-48ED8A4B94EC}" srcOrd="1" destOrd="0" presId="urn:microsoft.com/office/officeart/2005/8/layout/hierarchy1"/>
    <dgm:cxn modelId="{EC66D19E-33DF-4652-A3CA-4C3E5AF3CD7A}" type="presParOf" srcId="{4F138607-39C9-40A7-A0D2-48ED8A4B94EC}" destId="{57C97759-929F-4DB1-B8AF-E8C30715496C}" srcOrd="0" destOrd="0" presId="urn:microsoft.com/office/officeart/2005/8/layout/hierarchy1"/>
    <dgm:cxn modelId="{A545C63B-F214-4FEB-9894-1073A08199B3}" type="presParOf" srcId="{4F138607-39C9-40A7-A0D2-48ED8A4B94EC}" destId="{7B5F21EF-B1A7-4862-ACF7-6698DF4E96B2}" srcOrd="1" destOrd="0" presId="urn:microsoft.com/office/officeart/2005/8/layout/hierarchy1"/>
    <dgm:cxn modelId="{E55B5041-F34C-41A9-A6E2-4F8A66DC11BC}" type="presParOf" srcId="{7B5F21EF-B1A7-4862-ACF7-6698DF4E96B2}" destId="{B5FBF882-5052-48C6-B035-575CA13BA748}" srcOrd="0" destOrd="0" presId="urn:microsoft.com/office/officeart/2005/8/layout/hierarchy1"/>
    <dgm:cxn modelId="{132E299B-6A23-4D5A-8E5D-DFF9C2E51784}" type="presParOf" srcId="{B5FBF882-5052-48C6-B035-575CA13BA748}" destId="{4D0E4114-4D79-4A63-B23A-FA23462ED26F}" srcOrd="0" destOrd="0" presId="urn:microsoft.com/office/officeart/2005/8/layout/hierarchy1"/>
    <dgm:cxn modelId="{CE8EF194-7B49-4E07-AC85-0A8195EB01FC}" type="presParOf" srcId="{B5FBF882-5052-48C6-B035-575CA13BA748}" destId="{250B567E-72E8-4B6A-83C5-59918C944032}" srcOrd="1" destOrd="0" presId="urn:microsoft.com/office/officeart/2005/8/layout/hierarchy1"/>
    <dgm:cxn modelId="{F40B7A52-E8A7-4277-BDC7-8C249FE0572D}" type="presParOf" srcId="{7B5F21EF-B1A7-4862-ACF7-6698DF4E96B2}" destId="{584F5DE8-8426-437D-AB91-906B34FFFAE3}" srcOrd="1" destOrd="0" presId="urn:microsoft.com/office/officeart/2005/8/layout/hierarchy1"/>
    <dgm:cxn modelId="{8075C2C4-4901-439B-AF7F-A448B3DCA3FF}" type="presParOf" srcId="{4F138607-39C9-40A7-A0D2-48ED8A4B94EC}" destId="{1BE72589-A7F4-44DB-B27C-F7235A88C118}" srcOrd="2" destOrd="0" presId="urn:microsoft.com/office/officeart/2005/8/layout/hierarchy1"/>
    <dgm:cxn modelId="{FEFE57BE-87AD-4095-87BB-8293FF70AE61}" type="presParOf" srcId="{4F138607-39C9-40A7-A0D2-48ED8A4B94EC}" destId="{F196F08F-D36B-4A72-A089-563F596EB652}" srcOrd="3" destOrd="0" presId="urn:microsoft.com/office/officeart/2005/8/layout/hierarchy1"/>
    <dgm:cxn modelId="{D30C4A66-8F1C-44CF-99B8-FE215E5735F6}" type="presParOf" srcId="{F196F08F-D36B-4A72-A089-563F596EB652}" destId="{08D41BAA-8B9B-4EF9-921C-A392AB16100D}" srcOrd="0" destOrd="0" presId="urn:microsoft.com/office/officeart/2005/8/layout/hierarchy1"/>
    <dgm:cxn modelId="{20402E8A-567E-4CE0-BCE2-F1BC658FEB23}" type="presParOf" srcId="{08D41BAA-8B9B-4EF9-921C-A392AB16100D}" destId="{4DCDC057-4345-487F-9596-9DBF221C6B50}" srcOrd="0" destOrd="0" presId="urn:microsoft.com/office/officeart/2005/8/layout/hierarchy1"/>
    <dgm:cxn modelId="{9CBA9220-0890-4B13-A937-26D1CBBE2042}" type="presParOf" srcId="{08D41BAA-8B9B-4EF9-921C-A392AB16100D}" destId="{C2CAC85D-AFBD-451E-AB9B-D4D54310D050}" srcOrd="1" destOrd="0" presId="urn:microsoft.com/office/officeart/2005/8/layout/hierarchy1"/>
    <dgm:cxn modelId="{9BA65500-4049-47A6-BEE9-82B91C2B9C3E}" type="presParOf" srcId="{F196F08F-D36B-4A72-A089-563F596EB652}" destId="{FAACAD8B-CC70-4539-A400-1C87C8225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128FF-7DB9-481C-9BFD-D86A69161B9F}">
      <dsp:nvSpPr>
        <dsp:cNvPr id="0" name=""/>
        <dsp:cNvSpPr/>
      </dsp:nvSpPr>
      <dsp:spPr>
        <a:xfrm>
          <a:off x="6319164" y="1847884"/>
          <a:ext cx="214384" cy="1335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5224"/>
              </a:lnTo>
              <a:lnTo>
                <a:pt x="214384" y="13352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6AC75-FA9F-43B7-90A3-E8B3249BEDE5}">
      <dsp:nvSpPr>
        <dsp:cNvPr id="0" name=""/>
        <dsp:cNvSpPr/>
      </dsp:nvSpPr>
      <dsp:spPr>
        <a:xfrm>
          <a:off x="6319164" y="1847884"/>
          <a:ext cx="177906" cy="471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132"/>
              </a:lnTo>
              <a:lnTo>
                <a:pt x="177906" y="4711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271C3-E24C-4975-92A8-11199E961256}">
      <dsp:nvSpPr>
        <dsp:cNvPr id="0" name=""/>
        <dsp:cNvSpPr/>
      </dsp:nvSpPr>
      <dsp:spPr>
        <a:xfrm>
          <a:off x="4161037" y="907310"/>
          <a:ext cx="3131462" cy="178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1"/>
              </a:lnTo>
              <a:lnTo>
                <a:pt x="3131462" y="25501"/>
              </a:lnTo>
              <a:lnTo>
                <a:pt x="3131462" y="1785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5053F-F2EA-466B-9B7D-DA389D033728}">
      <dsp:nvSpPr>
        <dsp:cNvPr id="0" name=""/>
        <dsp:cNvSpPr/>
      </dsp:nvSpPr>
      <dsp:spPr>
        <a:xfrm>
          <a:off x="3634629" y="1869565"/>
          <a:ext cx="548487" cy="140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4525"/>
              </a:lnTo>
              <a:lnTo>
                <a:pt x="548487" y="14045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1AA3DA-D02A-4265-AE37-7C621FFCCBAD}">
      <dsp:nvSpPr>
        <dsp:cNvPr id="0" name=""/>
        <dsp:cNvSpPr/>
      </dsp:nvSpPr>
      <dsp:spPr>
        <a:xfrm>
          <a:off x="3634629" y="1869565"/>
          <a:ext cx="524327" cy="53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105"/>
              </a:lnTo>
              <a:lnTo>
                <a:pt x="524327" y="5341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7A85E-D4A7-41B0-9E77-81EC9FAFE8D7}">
      <dsp:nvSpPr>
        <dsp:cNvPr id="0" name=""/>
        <dsp:cNvSpPr/>
      </dsp:nvSpPr>
      <dsp:spPr>
        <a:xfrm>
          <a:off x="4161037" y="907310"/>
          <a:ext cx="502269" cy="178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1"/>
              </a:lnTo>
              <a:lnTo>
                <a:pt x="502269" y="25501"/>
              </a:lnTo>
              <a:lnTo>
                <a:pt x="502269" y="1785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9536D-2A90-4D76-AB89-D98E6C65873F}">
      <dsp:nvSpPr>
        <dsp:cNvPr id="0" name=""/>
        <dsp:cNvSpPr/>
      </dsp:nvSpPr>
      <dsp:spPr>
        <a:xfrm>
          <a:off x="746798" y="1811024"/>
          <a:ext cx="608994" cy="2022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2501"/>
              </a:lnTo>
              <a:lnTo>
                <a:pt x="608994" y="20225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49297-930F-4921-AD9C-7BBD2ABFFB62}">
      <dsp:nvSpPr>
        <dsp:cNvPr id="0" name=""/>
        <dsp:cNvSpPr/>
      </dsp:nvSpPr>
      <dsp:spPr>
        <a:xfrm>
          <a:off x="746798" y="1811024"/>
          <a:ext cx="591060" cy="1212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2474"/>
              </a:lnTo>
              <a:lnTo>
                <a:pt x="591060" y="12124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74EA8-ED7C-4DA8-A724-CB198AB7DC3D}">
      <dsp:nvSpPr>
        <dsp:cNvPr id="0" name=""/>
        <dsp:cNvSpPr/>
      </dsp:nvSpPr>
      <dsp:spPr>
        <a:xfrm>
          <a:off x="746798" y="1811024"/>
          <a:ext cx="581830" cy="413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878"/>
              </a:lnTo>
              <a:lnTo>
                <a:pt x="581830" y="4138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34E64-A405-412E-8160-3F2834764268}">
      <dsp:nvSpPr>
        <dsp:cNvPr id="0" name=""/>
        <dsp:cNvSpPr/>
      </dsp:nvSpPr>
      <dsp:spPr>
        <a:xfrm>
          <a:off x="1756457" y="907310"/>
          <a:ext cx="2404580" cy="178596"/>
        </a:xfrm>
        <a:custGeom>
          <a:avLst/>
          <a:gdLst/>
          <a:ahLst/>
          <a:cxnLst/>
          <a:rect l="0" t="0" r="0" b="0"/>
          <a:pathLst>
            <a:path>
              <a:moveTo>
                <a:pt x="2404580" y="0"/>
              </a:moveTo>
              <a:lnTo>
                <a:pt x="2404580" y="25501"/>
              </a:lnTo>
              <a:lnTo>
                <a:pt x="0" y="25501"/>
              </a:lnTo>
              <a:lnTo>
                <a:pt x="0" y="1785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1B592-9C38-4977-968E-F66531169A55}">
      <dsp:nvSpPr>
        <dsp:cNvPr id="0" name=""/>
        <dsp:cNvSpPr/>
      </dsp:nvSpPr>
      <dsp:spPr>
        <a:xfrm>
          <a:off x="1229240" y="111"/>
          <a:ext cx="5863593" cy="907199"/>
        </a:xfrm>
        <a:prstGeom prst="rect">
          <a:avLst/>
        </a:prstGeom>
        <a:solidFill>
          <a:srgbClr val="66FF33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Cambria" panose="02040503050406030204" pitchFamily="18" charset="0"/>
            </a:rPr>
            <a:t>Главный распорядитель бюджетных средств - Управление образования Администрации Колпашевского района</a:t>
          </a:r>
          <a:endParaRPr lang="ru-RU" sz="18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229240" y="111"/>
        <a:ext cx="5863593" cy="907199"/>
      </dsp:txXfrm>
    </dsp:sp>
    <dsp:sp modelId="{40605AC5-6B2B-4B13-891F-2D0DD7FE408F}">
      <dsp:nvSpPr>
        <dsp:cNvPr id="0" name=""/>
        <dsp:cNvSpPr/>
      </dsp:nvSpPr>
      <dsp:spPr>
        <a:xfrm>
          <a:off x="494383" y="1085906"/>
          <a:ext cx="2524147" cy="725117"/>
        </a:xfrm>
        <a:prstGeom prst="rect">
          <a:avLst/>
        </a:prstGeom>
        <a:solidFill>
          <a:srgbClr val="00FFFF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17 общеобразовательных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организаций </a:t>
          </a:r>
          <a:endParaRPr lang="ru-RU" sz="12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94383" y="1085906"/>
        <a:ext cx="2524147" cy="725117"/>
      </dsp:txXfrm>
    </dsp:sp>
    <dsp:sp modelId="{43D3EE93-0F05-4654-AE83-56E1D024650A}">
      <dsp:nvSpPr>
        <dsp:cNvPr id="0" name=""/>
        <dsp:cNvSpPr/>
      </dsp:nvSpPr>
      <dsp:spPr>
        <a:xfrm>
          <a:off x="1328629" y="1850610"/>
          <a:ext cx="1684310" cy="748585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7 казенных общеобразовательных организации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1328629" y="1850610"/>
        <a:ext cx="1684310" cy="748585"/>
      </dsp:txXfrm>
    </dsp:sp>
    <dsp:sp modelId="{8D7C0897-752D-4468-A0E7-8B59C285D75F}">
      <dsp:nvSpPr>
        <dsp:cNvPr id="0" name=""/>
        <dsp:cNvSpPr/>
      </dsp:nvSpPr>
      <dsp:spPr>
        <a:xfrm>
          <a:off x="1337858" y="2648499"/>
          <a:ext cx="1693365" cy="749999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7 бюджетных общеобразовательных организаций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1337858" y="2648499"/>
        <a:ext cx="1693365" cy="749999"/>
      </dsp:txXfrm>
    </dsp:sp>
    <dsp:sp modelId="{1E74F1A0-34DB-454C-A7E5-0CA2FEBDD7B4}">
      <dsp:nvSpPr>
        <dsp:cNvPr id="0" name=""/>
        <dsp:cNvSpPr/>
      </dsp:nvSpPr>
      <dsp:spPr>
        <a:xfrm>
          <a:off x="1355792" y="3456383"/>
          <a:ext cx="1699853" cy="754285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3 автономных общеобразовательных организаций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1355792" y="3456383"/>
        <a:ext cx="1699853" cy="754285"/>
      </dsp:txXfrm>
    </dsp:sp>
    <dsp:sp modelId="{0CF1AB15-6BF0-4FF2-B8E6-683B9E1D8B37}">
      <dsp:nvSpPr>
        <dsp:cNvPr id="0" name=""/>
        <dsp:cNvSpPr/>
      </dsp:nvSpPr>
      <dsp:spPr>
        <a:xfrm>
          <a:off x="3377459" y="1085906"/>
          <a:ext cx="2571694" cy="783658"/>
        </a:xfrm>
        <a:prstGeom prst="rect">
          <a:avLst/>
        </a:prstGeom>
        <a:solidFill>
          <a:srgbClr val="00FFFF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8 организаций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дошкольного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образования </a:t>
          </a:r>
        </a:p>
      </dsp:txBody>
      <dsp:txXfrm>
        <a:off x="3377459" y="1085906"/>
        <a:ext cx="2571694" cy="783658"/>
      </dsp:txXfrm>
    </dsp:sp>
    <dsp:sp modelId="{FA56E30B-0803-45F7-8C0C-D345C5A38262}">
      <dsp:nvSpPr>
        <dsp:cNvPr id="0" name=""/>
        <dsp:cNvSpPr/>
      </dsp:nvSpPr>
      <dsp:spPr>
        <a:xfrm>
          <a:off x="4158956" y="2028871"/>
          <a:ext cx="1684704" cy="74959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3 бюджетные организации дошкольного образования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158956" y="2028871"/>
        <a:ext cx="1684704" cy="749598"/>
      </dsp:txXfrm>
    </dsp:sp>
    <dsp:sp modelId="{97F1B51B-BC6E-4378-A540-2CEA04E8A192}">
      <dsp:nvSpPr>
        <dsp:cNvPr id="0" name=""/>
        <dsp:cNvSpPr/>
      </dsp:nvSpPr>
      <dsp:spPr>
        <a:xfrm>
          <a:off x="4183116" y="2899291"/>
          <a:ext cx="1684704" cy="74959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5 автономные организации дошкольного образования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183116" y="2899291"/>
        <a:ext cx="1684704" cy="749598"/>
      </dsp:txXfrm>
    </dsp:sp>
    <dsp:sp modelId="{AA4E55EF-B324-4BF7-8F8B-6B8018DDC63B}">
      <dsp:nvSpPr>
        <dsp:cNvPr id="0" name=""/>
        <dsp:cNvSpPr/>
      </dsp:nvSpPr>
      <dsp:spPr>
        <a:xfrm>
          <a:off x="6075830" y="1085906"/>
          <a:ext cx="2433340" cy="761977"/>
        </a:xfrm>
        <a:prstGeom prst="rect">
          <a:avLst/>
        </a:prstGeom>
        <a:solidFill>
          <a:srgbClr val="00FFFF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4 организации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дополнительного</a:t>
          </a: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образования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6075830" y="1085906"/>
        <a:ext cx="2433340" cy="761977"/>
      </dsp:txXfrm>
    </dsp:sp>
    <dsp:sp modelId="{18817040-9405-40F1-94A4-2B62412F0B36}">
      <dsp:nvSpPr>
        <dsp:cNvPr id="0" name=""/>
        <dsp:cNvSpPr/>
      </dsp:nvSpPr>
      <dsp:spPr>
        <a:xfrm>
          <a:off x="6497070" y="1944217"/>
          <a:ext cx="2189729" cy="74959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2 бюджетные организации дополнительного образования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6497070" y="1944217"/>
        <a:ext cx="2189729" cy="749598"/>
      </dsp:txXfrm>
    </dsp:sp>
    <dsp:sp modelId="{D0CBC736-52B9-46F7-B99F-BA00B30575DF}">
      <dsp:nvSpPr>
        <dsp:cNvPr id="0" name=""/>
        <dsp:cNvSpPr/>
      </dsp:nvSpPr>
      <dsp:spPr>
        <a:xfrm>
          <a:off x="6533548" y="2808309"/>
          <a:ext cx="2151382" cy="74959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2 автономные организации дополнительного образования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6533548" y="2808309"/>
        <a:ext cx="2151382" cy="74959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214818-E408-4F8A-B9AE-4BE023FD3137}">
      <dsp:nvSpPr>
        <dsp:cNvPr id="0" name=""/>
        <dsp:cNvSpPr/>
      </dsp:nvSpPr>
      <dsp:spPr>
        <a:xfrm>
          <a:off x="0" y="0"/>
          <a:ext cx="7175351" cy="12951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i="0" kern="1200" dirty="0" smtClean="0">
              <a:solidFill>
                <a:srgbClr val="C00000"/>
              </a:solidFill>
            </a:rPr>
            <a:t>Социальная политика</a:t>
          </a:r>
          <a:endParaRPr lang="ru-RU" sz="5400" kern="1200" dirty="0">
            <a:solidFill>
              <a:srgbClr val="C00000"/>
            </a:solidFill>
          </a:endParaRPr>
        </a:p>
      </dsp:txBody>
      <dsp:txXfrm>
        <a:off x="0" y="0"/>
        <a:ext cx="7175351" cy="129518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80EFC6-4932-43C0-A318-38B34A0DFCC2}">
      <dsp:nvSpPr>
        <dsp:cNvPr id="0" name=""/>
        <dsp:cNvSpPr/>
      </dsp:nvSpPr>
      <dsp:spPr>
        <a:xfrm>
          <a:off x="5337" y="476291"/>
          <a:ext cx="5213513" cy="156769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accent1">
                  <a:lumMod val="50000"/>
                </a:schemeClr>
              </a:solidFill>
            </a:rPr>
            <a:t>Ежемесячная выплата денежных средств опекунам (попечителям) на содержание детей и обеспечение денежными средствами лиц из числа детей-сирот и детей, оставшихся без попечения родителей, находившихся под опекой (попечительством), в приемной семье и </a:t>
          </a:r>
          <a:endParaRPr lang="ru-RU" sz="1200" kern="1200" dirty="0" smtClean="0">
            <a:solidFill>
              <a:schemeClr val="accent1">
                <a:lumMod val="50000"/>
              </a:schemeClr>
            </a:solidFill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accent1">
                  <a:lumMod val="50000"/>
                </a:schemeClr>
              </a:solidFill>
            </a:rPr>
            <a:t>продолжающих обучение в муниципальных</a:t>
          </a:r>
          <a:r>
            <a:rPr lang="ru-RU" sz="1200" b="1" i="0" kern="1200" baseline="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200" b="1" i="0" kern="1200" dirty="0" smtClean="0">
              <a:solidFill>
                <a:schemeClr val="accent1">
                  <a:lumMod val="50000"/>
                </a:schemeClr>
              </a:solidFill>
            </a:rPr>
            <a:t>общеобразовательных учреждениях</a:t>
          </a: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337" y="476291"/>
        <a:ext cx="5213513" cy="1567697"/>
      </dsp:txXfrm>
    </dsp:sp>
    <dsp:sp modelId="{CA9BC604-2453-4F97-AC5F-8242EDCB4390}">
      <dsp:nvSpPr>
        <dsp:cNvPr id="0" name=""/>
        <dsp:cNvSpPr/>
      </dsp:nvSpPr>
      <dsp:spPr>
        <a:xfrm>
          <a:off x="4666358" y="707647"/>
          <a:ext cx="2762463" cy="11049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rgbClr val="7030A0"/>
              </a:solidFill>
            </a:rPr>
            <a:t>размер пособия - 9100 руб.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accent1">
                  <a:lumMod val="50000"/>
                </a:schemeClr>
              </a:solidFill>
            </a:rPr>
            <a:t>                                                                                </a:t>
          </a:r>
          <a:r>
            <a:rPr lang="ru-RU" sz="1300" b="1" i="0" kern="1200" dirty="0" smtClean="0">
              <a:solidFill>
                <a:schemeClr val="bg2">
                  <a:lumMod val="50000"/>
                </a:schemeClr>
              </a:solidFill>
            </a:rPr>
            <a:t>опекуны</a:t>
          </a:r>
          <a:r>
            <a:rPr lang="ru-RU" sz="1300" b="1" i="0" kern="1200" baseline="0" dirty="0" smtClean="0">
              <a:solidFill>
                <a:schemeClr val="bg2">
                  <a:lumMod val="50000"/>
                </a:schemeClr>
              </a:solidFill>
            </a:rPr>
            <a:t> и приемные родители - 208</a:t>
          </a:r>
          <a:r>
            <a:rPr lang="ru-RU" sz="1300" b="1" i="0" kern="1200" dirty="0" smtClean="0">
              <a:solidFill>
                <a:schemeClr val="bg2">
                  <a:lumMod val="50000"/>
                </a:schemeClr>
              </a:solidFill>
            </a:rPr>
            <a:t> чел</a:t>
          </a:r>
          <a:r>
            <a:rPr lang="ru-RU" sz="1300" b="0" i="0" kern="1200" dirty="0" smtClean="0">
              <a:solidFill>
                <a:schemeClr val="bg2">
                  <a:lumMod val="50000"/>
                </a:schemeClr>
              </a:solidFill>
            </a:rPr>
            <a:t>.</a:t>
          </a:r>
          <a:endParaRPr lang="ru-RU" sz="1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666358" y="707647"/>
        <a:ext cx="2762463" cy="1104985"/>
      </dsp:txXfrm>
    </dsp:sp>
    <dsp:sp modelId="{D2A341EE-1701-4EFF-B1CE-995C15FF7AE4}">
      <dsp:nvSpPr>
        <dsp:cNvPr id="0" name=""/>
        <dsp:cNvSpPr/>
      </dsp:nvSpPr>
      <dsp:spPr>
        <a:xfrm>
          <a:off x="6876329" y="699393"/>
          <a:ext cx="1903309" cy="112149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accent1">
                  <a:lumMod val="50000"/>
                </a:schemeClr>
              </a:solidFill>
            </a:rPr>
            <a:t>25</a:t>
          </a:r>
          <a:r>
            <a:rPr lang="ru-RU" sz="1300" b="1" i="0" kern="1200" baseline="0" dirty="0" smtClean="0">
              <a:solidFill>
                <a:schemeClr val="accent1">
                  <a:lumMod val="50000"/>
                </a:schemeClr>
              </a:solidFill>
            </a:rPr>
            <a:t> 284,8 тысяч рублей</a:t>
          </a:r>
          <a:endParaRPr lang="ru-RU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876329" y="699393"/>
        <a:ext cx="1903309" cy="112149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80EFC6-4932-43C0-A318-38B34A0DFCC2}">
      <dsp:nvSpPr>
        <dsp:cNvPr id="0" name=""/>
        <dsp:cNvSpPr/>
      </dsp:nvSpPr>
      <dsp:spPr>
        <a:xfrm>
          <a:off x="1034" y="0"/>
          <a:ext cx="4072052" cy="188059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chemeClr val="accent6">
                  <a:lumMod val="50000"/>
                </a:schemeClr>
              </a:solidFill>
            </a:rPr>
            <a:t>Ежемесячная выплата денежных средств приемным семьям на содержание детей, а также вознаграждения, причитающегося приемным родителям</a:t>
          </a:r>
          <a:endParaRPr lang="ru-RU" sz="1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034" y="0"/>
        <a:ext cx="4072052" cy="1880592"/>
      </dsp:txXfrm>
    </dsp:sp>
    <dsp:sp modelId="{CA9BC604-2453-4F97-AC5F-8242EDCB4390}">
      <dsp:nvSpPr>
        <dsp:cNvPr id="0" name=""/>
        <dsp:cNvSpPr/>
      </dsp:nvSpPr>
      <dsp:spPr>
        <a:xfrm>
          <a:off x="3342149" y="209358"/>
          <a:ext cx="3654687" cy="1461874"/>
        </a:xfrm>
        <a:prstGeom prst="chevron">
          <a:avLst/>
        </a:prstGeom>
        <a:gradFill rotWithShape="0">
          <a:gsLst>
            <a:gs pos="0">
              <a:schemeClr val="accent4">
                <a:hueOff val="-2288640"/>
                <a:satOff val="-3925"/>
                <a:lumOff val="-2843"/>
                <a:alphaOff val="0"/>
                <a:shade val="51000"/>
                <a:satMod val="130000"/>
              </a:schemeClr>
            </a:gs>
            <a:gs pos="80000">
              <a:schemeClr val="accent4">
                <a:hueOff val="-2288640"/>
                <a:satOff val="-3925"/>
                <a:lumOff val="-2843"/>
                <a:alphaOff val="0"/>
                <a:shade val="93000"/>
                <a:satMod val="130000"/>
              </a:schemeClr>
            </a:gs>
            <a:gs pos="100000">
              <a:schemeClr val="accent4">
                <a:hueOff val="-2288640"/>
                <a:satOff val="-3925"/>
                <a:lumOff val="-28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accent5">
                  <a:lumMod val="75000"/>
                </a:schemeClr>
              </a:solidFill>
            </a:rPr>
            <a:t>размер пособия - 8600 руб..                                                                                    среднегодовое количество пособий - 115 чел.</a:t>
          </a:r>
          <a:endParaRPr lang="ru-RU" sz="1300" kern="1200" dirty="0" smtClean="0">
            <a:solidFill>
              <a:schemeClr val="accent5">
                <a:lumMod val="75000"/>
              </a:schemeClr>
            </a:solidFill>
          </a:endParaRP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bg2">
                  <a:lumMod val="50000"/>
                </a:schemeClr>
              </a:solidFill>
            </a:rPr>
            <a:t>количество семей – 47.                                                   количество получателей денежного вознаграждения - 56 чел.</a:t>
          </a:r>
          <a:endParaRPr lang="ru-RU" sz="1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342149" y="209358"/>
        <a:ext cx="3654687" cy="1461874"/>
      </dsp:txXfrm>
    </dsp:sp>
    <dsp:sp modelId="{D2A341EE-1701-4EFF-B1CE-995C15FF7AE4}">
      <dsp:nvSpPr>
        <dsp:cNvPr id="0" name=""/>
        <dsp:cNvSpPr/>
      </dsp:nvSpPr>
      <dsp:spPr>
        <a:xfrm>
          <a:off x="6218841" y="172621"/>
          <a:ext cx="2518042" cy="1483715"/>
        </a:xfrm>
        <a:prstGeom prst="chevron">
          <a:avLst/>
        </a:prstGeom>
        <a:gradFill rotWithShape="0">
          <a:gsLst>
            <a:gs pos="0">
              <a:schemeClr val="accent4">
                <a:hueOff val="-4577280"/>
                <a:satOff val="-7851"/>
                <a:lumOff val="-5686"/>
                <a:alphaOff val="0"/>
                <a:shade val="51000"/>
                <a:satMod val="130000"/>
              </a:schemeClr>
            </a:gs>
            <a:gs pos="80000">
              <a:schemeClr val="accent4">
                <a:hueOff val="-4577280"/>
                <a:satOff val="-7851"/>
                <a:lumOff val="-5686"/>
                <a:alphaOff val="0"/>
                <a:shade val="93000"/>
                <a:satMod val="130000"/>
              </a:schemeClr>
            </a:gs>
            <a:gs pos="100000">
              <a:schemeClr val="accent4">
                <a:hueOff val="-4577280"/>
                <a:satOff val="-7851"/>
                <a:lumOff val="-5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accent5">
                  <a:lumMod val="75000"/>
                </a:schemeClr>
              </a:solidFill>
            </a:rPr>
            <a:t>11 951,60 тысяч рублей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i="0" kern="1200" dirty="0" smtClean="0"/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bg2">
                  <a:lumMod val="50000"/>
                </a:schemeClr>
              </a:solidFill>
            </a:rPr>
            <a:t>16</a:t>
          </a:r>
          <a:r>
            <a:rPr lang="ru-RU" sz="1300" b="1" i="0" kern="1200" baseline="0" dirty="0" smtClean="0">
              <a:solidFill>
                <a:schemeClr val="bg2">
                  <a:lumMod val="50000"/>
                </a:schemeClr>
              </a:solidFill>
            </a:rPr>
            <a:t> 123,0 тысяч рублей</a:t>
          </a:r>
          <a:endParaRPr lang="ru-RU" sz="1300" b="1" i="0" kern="1200" dirty="0" smtClean="0">
            <a:solidFill>
              <a:schemeClr val="bg2">
                <a:lumMod val="50000"/>
              </a:schemeClr>
            </a:solidFill>
          </a:endParaRPr>
        </a:p>
      </dsp:txBody>
      <dsp:txXfrm>
        <a:off x="6218841" y="172621"/>
        <a:ext cx="2518042" cy="1483715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80EFC6-4932-43C0-A318-38B34A0DFCC2}">
      <dsp:nvSpPr>
        <dsp:cNvPr id="0" name=""/>
        <dsp:cNvSpPr/>
      </dsp:nvSpPr>
      <dsp:spPr>
        <a:xfrm>
          <a:off x="1546" y="334991"/>
          <a:ext cx="4424895" cy="185029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chemeClr val="accent5">
                  <a:lumMod val="75000"/>
                </a:schemeClr>
              </a:solidFill>
            </a:rPr>
            <a:t>Единовременное пособие при всех формах устройства детей, лишенных родительского попечения, в семью</a:t>
          </a:r>
          <a:endParaRPr lang="ru-RU" sz="1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546" y="334991"/>
        <a:ext cx="4424895" cy="1850297"/>
      </dsp:txXfrm>
    </dsp:sp>
    <dsp:sp modelId="{CA9BC604-2453-4F97-AC5F-8242EDCB4390}">
      <dsp:nvSpPr>
        <dsp:cNvPr id="0" name=""/>
        <dsp:cNvSpPr/>
      </dsp:nvSpPr>
      <dsp:spPr>
        <a:xfrm>
          <a:off x="3750410" y="584108"/>
          <a:ext cx="3380156" cy="135206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rgbClr val="7030A0"/>
              </a:solidFill>
            </a:rPr>
            <a:t>размер пособия</a:t>
          </a:r>
          <a:r>
            <a:rPr lang="ru-RU" sz="1200" b="1" i="0" kern="1200" baseline="0" dirty="0" smtClean="0">
              <a:solidFill>
                <a:srgbClr val="7030A0"/>
              </a:solidFill>
            </a:rPr>
            <a:t> – 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baseline="0" dirty="0" smtClean="0">
              <a:solidFill>
                <a:srgbClr val="7030A0"/>
              </a:solidFill>
            </a:rPr>
            <a:t>26 219,60 руб.</a:t>
          </a:r>
          <a:endParaRPr lang="ru-RU" sz="1200" kern="1200" dirty="0" smtClean="0">
            <a:solidFill>
              <a:srgbClr val="7030A0"/>
            </a:solidFill>
          </a:endParaRP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accent6">
                  <a:lumMod val="75000"/>
                </a:schemeClr>
              </a:solidFill>
            </a:rPr>
            <a:t>количество выданного пособия - 22 пособия</a:t>
          </a:r>
          <a:endParaRPr lang="ru-RU" sz="1200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bg2">
                  <a:lumMod val="50000"/>
                </a:schemeClr>
              </a:solidFill>
            </a:rPr>
            <a:t>размер пособия в случае усыновления –</a:t>
          </a:r>
          <a:r>
            <a:rPr lang="en-US" sz="1200" b="1" i="0" kern="1200" dirty="0" smtClean="0">
              <a:solidFill>
                <a:schemeClr val="bg2">
                  <a:lumMod val="50000"/>
                </a:schemeClr>
              </a:solidFill>
            </a:rPr>
            <a:t> 200</a:t>
          </a:r>
          <a:r>
            <a:rPr lang="ru-RU" sz="1200" b="1" i="0" kern="1200" dirty="0" smtClean="0">
              <a:solidFill>
                <a:schemeClr val="bg2">
                  <a:lumMod val="50000"/>
                </a:schemeClr>
              </a:solidFill>
            </a:rPr>
            <a:t> 339,04 </a:t>
          </a:r>
          <a:endParaRPr lang="ru-RU" sz="12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750410" y="584108"/>
        <a:ext cx="3380156" cy="1352062"/>
      </dsp:txXfrm>
    </dsp:sp>
    <dsp:sp modelId="{D2A341EE-1701-4EFF-B1CE-995C15FF7AE4}">
      <dsp:nvSpPr>
        <dsp:cNvPr id="0" name=""/>
        <dsp:cNvSpPr/>
      </dsp:nvSpPr>
      <dsp:spPr>
        <a:xfrm>
          <a:off x="6454535" y="574008"/>
          <a:ext cx="2328894" cy="137226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56007" rIns="28004" bIns="56007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baseline="0" dirty="0" smtClean="0">
              <a:solidFill>
                <a:schemeClr val="accent1">
                  <a:lumMod val="50000"/>
                </a:schemeClr>
              </a:solidFill>
            </a:rPr>
            <a:t>574,7 </a:t>
          </a:r>
        </a:p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baseline="0" dirty="0" smtClean="0">
              <a:solidFill>
                <a:schemeClr val="accent1">
                  <a:lumMod val="50000"/>
                </a:schemeClr>
              </a:solidFill>
            </a:rPr>
            <a:t>тысяч рублей</a:t>
          </a:r>
          <a:endParaRPr lang="ru-RU" sz="21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454535" y="574008"/>
        <a:ext cx="2328894" cy="13722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4DE19-7300-49E4-965E-1E3BB9B2BB48}">
      <dsp:nvSpPr>
        <dsp:cNvPr id="0" name=""/>
        <dsp:cNvSpPr/>
      </dsp:nvSpPr>
      <dsp:spPr>
        <a:xfrm rot="5400000">
          <a:off x="-354914" y="354914"/>
          <a:ext cx="2076585" cy="136675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/>
            <a:t>25 527,5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тыс.руб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 rot="5400000">
        <a:off x="-354914" y="354914"/>
        <a:ext cx="2076585" cy="1366756"/>
      </dsp:txXfrm>
    </dsp:sp>
    <dsp:sp modelId="{51DE098E-C170-41B7-9ABD-DBF1A8A8C266}">
      <dsp:nvSpPr>
        <dsp:cNvPr id="0" name=""/>
        <dsp:cNvSpPr/>
      </dsp:nvSpPr>
      <dsp:spPr>
        <a:xfrm rot="5400000">
          <a:off x="4130178" y="-2759447"/>
          <a:ext cx="1393207" cy="69200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u="none" kern="1200" dirty="0" smtClean="0"/>
            <a:t>Муниципальная программа «Развитие культуры и туризма в </a:t>
          </a:r>
          <a:r>
            <a:rPr lang="ru-RU" sz="2100" b="0" i="0" u="none" kern="1200" dirty="0" err="1" smtClean="0"/>
            <a:t>Колпашевском</a:t>
          </a:r>
          <a:r>
            <a:rPr lang="ru-RU" sz="2100" b="0" i="0" u="none" kern="1200" dirty="0" smtClean="0"/>
            <a:t> районе»</a:t>
          </a:r>
          <a:endParaRPr lang="ru-RU" sz="2100" kern="1200" dirty="0"/>
        </a:p>
      </dsp:txBody>
      <dsp:txXfrm rot="5400000">
        <a:off x="4130178" y="-2759447"/>
        <a:ext cx="1393207" cy="6920051"/>
      </dsp:txXfrm>
    </dsp:sp>
    <dsp:sp modelId="{5F0E7F8D-EFCA-4B9D-B537-78BE5D5DEA67}">
      <dsp:nvSpPr>
        <dsp:cNvPr id="0" name=""/>
        <dsp:cNvSpPr/>
      </dsp:nvSpPr>
      <dsp:spPr>
        <a:xfrm rot="5400000">
          <a:off x="-354914" y="2245579"/>
          <a:ext cx="2076585" cy="13667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/>
            <a:t>10 071,4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30" b="1" i="0" kern="1200" baseline="0" dirty="0" err="1" smtClean="0"/>
            <a:t>тыс.руб</a:t>
          </a:r>
          <a:r>
            <a:rPr lang="ru-RU" sz="1230" b="1" i="0" kern="1200" baseline="0" dirty="0" smtClean="0"/>
            <a:t>.</a:t>
          </a:r>
          <a:endParaRPr lang="ru-RU" sz="1230" b="1" i="0" kern="1200" baseline="0" dirty="0"/>
        </a:p>
      </dsp:txBody>
      <dsp:txXfrm rot="5400000">
        <a:off x="-354914" y="2245579"/>
        <a:ext cx="2076585" cy="1366756"/>
      </dsp:txXfrm>
    </dsp:sp>
    <dsp:sp modelId="{B3610FD6-FACC-4DD8-83B9-81CC66A37951}">
      <dsp:nvSpPr>
        <dsp:cNvPr id="0" name=""/>
        <dsp:cNvSpPr/>
      </dsp:nvSpPr>
      <dsp:spPr>
        <a:xfrm rot="5400000">
          <a:off x="4130178" y="-872756"/>
          <a:ext cx="1393207" cy="69200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u="none" kern="1200" dirty="0" smtClean="0"/>
            <a:t>Муниципальная программа «Развитие молодёжной политики, физической культуры и массового спорта на территории муниципального образования «</a:t>
          </a:r>
          <a:r>
            <a:rPr lang="ru-RU" sz="2100" b="0" i="0" u="none" kern="1200" dirty="0" err="1" smtClean="0"/>
            <a:t>Колпашевский</a:t>
          </a:r>
          <a:r>
            <a:rPr lang="ru-RU" sz="2100" b="0" i="0" u="none" kern="1200" dirty="0" smtClean="0"/>
            <a:t> район» </a:t>
          </a:r>
          <a:endParaRPr lang="ru-RU" sz="2100" kern="1200" dirty="0"/>
        </a:p>
      </dsp:txBody>
      <dsp:txXfrm rot="5400000">
        <a:off x="4130178" y="-872756"/>
        <a:ext cx="1393207" cy="6920051"/>
      </dsp:txXfrm>
    </dsp:sp>
    <dsp:sp modelId="{0245936A-DD99-4A38-AF29-22EFC4F41A34}">
      <dsp:nvSpPr>
        <dsp:cNvPr id="0" name=""/>
        <dsp:cNvSpPr/>
      </dsp:nvSpPr>
      <dsp:spPr>
        <a:xfrm rot="5400000">
          <a:off x="-261271" y="4177076"/>
          <a:ext cx="2076585" cy="128509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/>
            <a:t>1 730,1      </a:t>
          </a:r>
          <a:r>
            <a:rPr lang="ru-RU" sz="1230" b="1" i="0" kern="1200" baseline="0" dirty="0" smtClean="0"/>
            <a:t>тыс.руб.</a:t>
          </a:r>
          <a:endParaRPr lang="ru-RU" sz="1230" b="1" i="0" kern="1200" baseline="0" dirty="0"/>
        </a:p>
      </dsp:txBody>
      <dsp:txXfrm rot="5400000">
        <a:off x="-261271" y="4177076"/>
        <a:ext cx="2076585" cy="1285092"/>
      </dsp:txXfrm>
    </dsp:sp>
    <dsp:sp modelId="{5A7C30C1-6826-4E77-A8CB-9BE7AB1FFD4C}">
      <dsp:nvSpPr>
        <dsp:cNvPr id="0" name=""/>
        <dsp:cNvSpPr/>
      </dsp:nvSpPr>
      <dsp:spPr>
        <a:xfrm rot="5400000">
          <a:off x="4130178" y="1013934"/>
          <a:ext cx="1393207" cy="69200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0" i="0" u="none" kern="1200" dirty="0" smtClean="0"/>
            <a:t>Муниципальная программа </a:t>
          </a:r>
          <a:r>
            <a:rPr lang="ru-RU" sz="2100" kern="1200" dirty="0" smtClean="0"/>
            <a:t>«Доступность медицинской помощи и эффективность предоставления медицинских услуг на территории Колпашевского района» </a:t>
          </a:r>
          <a:endParaRPr lang="ru-RU" sz="2100" kern="1200" dirty="0"/>
        </a:p>
      </dsp:txBody>
      <dsp:txXfrm rot="5400000">
        <a:off x="4130178" y="1013934"/>
        <a:ext cx="1393207" cy="692005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72589-A7F4-44DB-B27C-F7235A88C118}">
      <dsp:nvSpPr>
        <dsp:cNvPr id="0" name=""/>
        <dsp:cNvSpPr/>
      </dsp:nvSpPr>
      <dsp:spPr>
        <a:xfrm>
          <a:off x="5556486" y="1896563"/>
          <a:ext cx="1357149" cy="1295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1862"/>
              </a:lnTo>
              <a:lnTo>
                <a:pt x="1357149" y="1141862"/>
              </a:lnTo>
              <a:lnTo>
                <a:pt x="1357149" y="12955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3BBD4-3CDA-48BD-A791-4BF0834929C9}">
      <dsp:nvSpPr>
        <dsp:cNvPr id="0" name=""/>
        <dsp:cNvSpPr/>
      </dsp:nvSpPr>
      <dsp:spPr>
        <a:xfrm>
          <a:off x="4886317" y="1896563"/>
          <a:ext cx="670168" cy="1295523"/>
        </a:xfrm>
        <a:custGeom>
          <a:avLst/>
          <a:gdLst/>
          <a:ahLst/>
          <a:cxnLst/>
          <a:rect l="0" t="0" r="0" b="0"/>
          <a:pathLst>
            <a:path>
              <a:moveTo>
                <a:pt x="670168" y="0"/>
              </a:moveTo>
              <a:lnTo>
                <a:pt x="670168" y="1141862"/>
              </a:lnTo>
              <a:lnTo>
                <a:pt x="0" y="1141862"/>
              </a:lnTo>
              <a:lnTo>
                <a:pt x="0" y="12955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29BCD-DCBF-4ED9-B513-BF2208E60CDF}">
      <dsp:nvSpPr>
        <dsp:cNvPr id="0" name=""/>
        <dsp:cNvSpPr/>
      </dsp:nvSpPr>
      <dsp:spPr>
        <a:xfrm>
          <a:off x="2858998" y="1896563"/>
          <a:ext cx="2697487" cy="1295523"/>
        </a:xfrm>
        <a:custGeom>
          <a:avLst/>
          <a:gdLst/>
          <a:ahLst/>
          <a:cxnLst/>
          <a:rect l="0" t="0" r="0" b="0"/>
          <a:pathLst>
            <a:path>
              <a:moveTo>
                <a:pt x="2697487" y="0"/>
              </a:moveTo>
              <a:lnTo>
                <a:pt x="2697487" y="1141862"/>
              </a:lnTo>
              <a:lnTo>
                <a:pt x="0" y="1141862"/>
              </a:lnTo>
              <a:lnTo>
                <a:pt x="0" y="12955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97759-929F-4DB1-B8AF-E8C30715496C}">
      <dsp:nvSpPr>
        <dsp:cNvPr id="0" name=""/>
        <dsp:cNvSpPr/>
      </dsp:nvSpPr>
      <dsp:spPr>
        <a:xfrm>
          <a:off x="831680" y="1896563"/>
          <a:ext cx="4724805" cy="1295523"/>
        </a:xfrm>
        <a:custGeom>
          <a:avLst/>
          <a:gdLst/>
          <a:ahLst/>
          <a:cxnLst/>
          <a:rect l="0" t="0" r="0" b="0"/>
          <a:pathLst>
            <a:path>
              <a:moveTo>
                <a:pt x="4724805" y="0"/>
              </a:moveTo>
              <a:lnTo>
                <a:pt x="4724805" y="1141862"/>
              </a:lnTo>
              <a:lnTo>
                <a:pt x="0" y="1141862"/>
              </a:lnTo>
              <a:lnTo>
                <a:pt x="0" y="12955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392A0-6DEE-498A-A62D-71A85DCE0BD3}">
      <dsp:nvSpPr>
        <dsp:cNvPr id="0" name=""/>
        <dsp:cNvSpPr/>
      </dsp:nvSpPr>
      <dsp:spPr>
        <a:xfrm>
          <a:off x="3478613" y="18136"/>
          <a:ext cx="4155744" cy="1878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3B963-69D9-4734-9873-50A0DC02A174}">
      <dsp:nvSpPr>
        <dsp:cNvPr id="0" name=""/>
        <dsp:cNvSpPr/>
      </dsp:nvSpPr>
      <dsp:spPr>
        <a:xfrm>
          <a:off x="3662915" y="193223"/>
          <a:ext cx="4155744" cy="1878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Расходы на культуру составили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167 288,2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3662915" y="193223"/>
        <a:ext cx="4155744" cy="1878426"/>
      </dsp:txXfrm>
    </dsp:sp>
    <dsp:sp modelId="{4D0E4114-4D79-4A63-B23A-FA23462ED26F}">
      <dsp:nvSpPr>
        <dsp:cNvPr id="0" name=""/>
        <dsp:cNvSpPr/>
      </dsp:nvSpPr>
      <dsp:spPr>
        <a:xfrm>
          <a:off x="2323" y="3192087"/>
          <a:ext cx="1658715" cy="1259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567E-72E8-4B6A-83C5-59918C944032}">
      <dsp:nvSpPr>
        <dsp:cNvPr id="0" name=""/>
        <dsp:cNvSpPr/>
      </dsp:nvSpPr>
      <dsp:spPr>
        <a:xfrm>
          <a:off x="186624" y="3367173"/>
          <a:ext cx="1658715" cy="1259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Средства федерального бюджета  –                  5 624,3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624" y="3367173"/>
        <a:ext cx="1658715" cy="1259222"/>
      </dsp:txXfrm>
    </dsp:sp>
    <dsp:sp modelId="{CEDBE424-A29D-4A47-A514-50FA2F825EA1}">
      <dsp:nvSpPr>
        <dsp:cNvPr id="0" name=""/>
        <dsp:cNvSpPr/>
      </dsp:nvSpPr>
      <dsp:spPr>
        <a:xfrm>
          <a:off x="2029641" y="3192087"/>
          <a:ext cx="1658715" cy="1053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52153-B274-4A7B-B6A8-52F48D6C0647}">
      <dsp:nvSpPr>
        <dsp:cNvPr id="0" name=""/>
        <dsp:cNvSpPr/>
      </dsp:nvSpPr>
      <dsp:spPr>
        <a:xfrm>
          <a:off x="2213943" y="3367173"/>
          <a:ext cx="1658715" cy="10532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Средства областного бюджета –             80 120,9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3943" y="3367173"/>
        <a:ext cx="1658715" cy="1053284"/>
      </dsp:txXfrm>
    </dsp:sp>
    <dsp:sp modelId="{5147E961-2DA4-4D7F-82DC-8012F385E75B}">
      <dsp:nvSpPr>
        <dsp:cNvPr id="0" name=""/>
        <dsp:cNvSpPr/>
      </dsp:nvSpPr>
      <dsp:spPr>
        <a:xfrm>
          <a:off x="4056959" y="3192087"/>
          <a:ext cx="1658715" cy="1659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4B44A-9097-408C-ACA0-DFEC276D379C}">
      <dsp:nvSpPr>
        <dsp:cNvPr id="0" name=""/>
        <dsp:cNvSpPr/>
      </dsp:nvSpPr>
      <dsp:spPr>
        <a:xfrm>
          <a:off x="4241261" y="3367173"/>
          <a:ext cx="1658715" cy="1659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Средства поселений по переданным полномочиям  –       62 232,5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41261" y="3367173"/>
        <a:ext cx="1658715" cy="1659491"/>
      </dsp:txXfrm>
    </dsp:sp>
    <dsp:sp modelId="{4DCDC057-4345-487F-9596-9DBF221C6B50}">
      <dsp:nvSpPr>
        <dsp:cNvPr id="0" name=""/>
        <dsp:cNvSpPr/>
      </dsp:nvSpPr>
      <dsp:spPr>
        <a:xfrm>
          <a:off x="6084278" y="3192087"/>
          <a:ext cx="1658715" cy="790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AC85D-AFBD-451E-AB9B-D4D54310D050}">
      <dsp:nvSpPr>
        <dsp:cNvPr id="0" name=""/>
        <dsp:cNvSpPr/>
      </dsp:nvSpPr>
      <dsp:spPr>
        <a:xfrm>
          <a:off x="6268579" y="3367173"/>
          <a:ext cx="1658715" cy="790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Средства местного бюджета  –                           19 220,5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68579" y="3367173"/>
        <a:ext cx="1658715" cy="79065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72589-A7F4-44DB-B27C-F7235A88C118}">
      <dsp:nvSpPr>
        <dsp:cNvPr id="0" name=""/>
        <dsp:cNvSpPr/>
      </dsp:nvSpPr>
      <dsp:spPr>
        <a:xfrm>
          <a:off x="5218403" y="2553114"/>
          <a:ext cx="967065" cy="941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8"/>
              </a:lnTo>
              <a:lnTo>
                <a:pt x="967065" y="678328"/>
              </a:lnTo>
              <a:lnTo>
                <a:pt x="967065" y="9411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97759-929F-4DB1-B8AF-E8C30715496C}">
      <dsp:nvSpPr>
        <dsp:cNvPr id="0" name=""/>
        <dsp:cNvSpPr/>
      </dsp:nvSpPr>
      <dsp:spPr>
        <a:xfrm>
          <a:off x="1460066" y="2553114"/>
          <a:ext cx="3758336" cy="664437"/>
        </a:xfrm>
        <a:custGeom>
          <a:avLst/>
          <a:gdLst/>
          <a:ahLst/>
          <a:cxnLst/>
          <a:rect l="0" t="0" r="0" b="0"/>
          <a:pathLst>
            <a:path>
              <a:moveTo>
                <a:pt x="3758336" y="0"/>
              </a:moveTo>
              <a:lnTo>
                <a:pt x="3758336" y="401663"/>
              </a:lnTo>
              <a:lnTo>
                <a:pt x="0" y="401663"/>
              </a:lnTo>
              <a:lnTo>
                <a:pt x="0" y="664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392A0-6DEE-498A-A62D-71A85DCE0BD3}">
      <dsp:nvSpPr>
        <dsp:cNvPr id="0" name=""/>
        <dsp:cNvSpPr/>
      </dsp:nvSpPr>
      <dsp:spPr>
        <a:xfrm>
          <a:off x="3422488" y="-26587"/>
          <a:ext cx="3591828" cy="2579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3B963-69D9-4734-9873-50A0DC02A174}">
      <dsp:nvSpPr>
        <dsp:cNvPr id="0" name=""/>
        <dsp:cNvSpPr/>
      </dsp:nvSpPr>
      <dsp:spPr>
        <a:xfrm>
          <a:off x="3737660" y="272824"/>
          <a:ext cx="3591828" cy="25797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3 259,1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3737660" y="272824"/>
        <a:ext cx="3591828" cy="2579702"/>
      </dsp:txXfrm>
    </dsp:sp>
    <dsp:sp modelId="{4D0E4114-4D79-4A63-B23A-FA23462ED26F}">
      <dsp:nvSpPr>
        <dsp:cNvPr id="0" name=""/>
        <dsp:cNvSpPr/>
      </dsp:nvSpPr>
      <dsp:spPr>
        <a:xfrm>
          <a:off x="41795" y="3217552"/>
          <a:ext cx="2836542" cy="2153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567E-72E8-4B6A-83C5-59918C944032}">
      <dsp:nvSpPr>
        <dsp:cNvPr id="0" name=""/>
        <dsp:cNvSpPr/>
      </dsp:nvSpPr>
      <dsp:spPr>
        <a:xfrm>
          <a:off x="356967" y="3516965"/>
          <a:ext cx="2836542" cy="2153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219,3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6967" y="3516965"/>
        <a:ext cx="2836542" cy="2153375"/>
      </dsp:txXfrm>
    </dsp:sp>
    <dsp:sp modelId="{4DCDC057-4345-487F-9596-9DBF221C6B50}">
      <dsp:nvSpPr>
        <dsp:cNvPr id="0" name=""/>
        <dsp:cNvSpPr/>
      </dsp:nvSpPr>
      <dsp:spPr>
        <a:xfrm>
          <a:off x="4767197" y="3494217"/>
          <a:ext cx="2836542" cy="13520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AC85D-AFBD-451E-AB9B-D4D54310D050}">
      <dsp:nvSpPr>
        <dsp:cNvPr id="0" name=""/>
        <dsp:cNvSpPr/>
      </dsp:nvSpPr>
      <dsp:spPr>
        <a:xfrm>
          <a:off x="5082368" y="3793630"/>
          <a:ext cx="2836542" cy="1352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Средства местного бюджета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3 039,8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82368" y="3793630"/>
        <a:ext cx="2836542" cy="135209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72589-A7F4-44DB-B27C-F7235A88C118}">
      <dsp:nvSpPr>
        <dsp:cNvPr id="0" name=""/>
        <dsp:cNvSpPr/>
      </dsp:nvSpPr>
      <dsp:spPr>
        <a:xfrm>
          <a:off x="4950435" y="2364366"/>
          <a:ext cx="1616279" cy="669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101"/>
              </a:lnTo>
              <a:lnTo>
                <a:pt x="1616279" y="463101"/>
              </a:lnTo>
              <a:lnTo>
                <a:pt x="1616279" y="669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3BBD4-3CDA-48BD-A791-4BF0834929C9}">
      <dsp:nvSpPr>
        <dsp:cNvPr id="0" name=""/>
        <dsp:cNvSpPr/>
      </dsp:nvSpPr>
      <dsp:spPr>
        <a:xfrm>
          <a:off x="3840908" y="2364366"/>
          <a:ext cx="1109527" cy="669704"/>
        </a:xfrm>
        <a:custGeom>
          <a:avLst/>
          <a:gdLst/>
          <a:ahLst/>
          <a:cxnLst/>
          <a:rect l="0" t="0" r="0" b="0"/>
          <a:pathLst>
            <a:path>
              <a:moveTo>
                <a:pt x="1109527" y="0"/>
              </a:moveTo>
              <a:lnTo>
                <a:pt x="1109527" y="463101"/>
              </a:lnTo>
              <a:lnTo>
                <a:pt x="0" y="463101"/>
              </a:lnTo>
              <a:lnTo>
                <a:pt x="0" y="669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97759-929F-4DB1-B8AF-E8C30715496C}">
      <dsp:nvSpPr>
        <dsp:cNvPr id="0" name=""/>
        <dsp:cNvSpPr/>
      </dsp:nvSpPr>
      <dsp:spPr>
        <a:xfrm>
          <a:off x="1115102" y="2364366"/>
          <a:ext cx="3835333" cy="669704"/>
        </a:xfrm>
        <a:custGeom>
          <a:avLst/>
          <a:gdLst/>
          <a:ahLst/>
          <a:cxnLst/>
          <a:rect l="0" t="0" r="0" b="0"/>
          <a:pathLst>
            <a:path>
              <a:moveTo>
                <a:pt x="3835333" y="0"/>
              </a:moveTo>
              <a:lnTo>
                <a:pt x="3835333" y="463101"/>
              </a:lnTo>
              <a:lnTo>
                <a:pt x="0" y="463101"/>
              </a:lnTo>
              <a:lnTo>
                <a:pt x="0" y="669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392A0-6DEE-498A-A62D-71A85DCE0BD3}">
      <dsp:nvSpPr>
        <dsp:cNvPr id="0" name=""/>
        <dsp:cNvSpPr/>
      </dsp:nvSpPr>
      <dsp:spPr>
        <a:xfrm>
          <a:off x="3538414" y="336098"/>
          <a:ext cx="2824041" cy="2028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3B963-69D9-4734-9873-50A0DC02A174}">
      <dsp:nvSpPr>
        <dsp:cNvPr id="0" name=""/>
        <dsp:cNvSpPr/>
      </dsp:nvSpPr>
      <dsp:spPr>
        <a:xfrm>
          <a:off x="3786215" y="571509"/>
          <a:ext cx="2824041" cy="20282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1 409,0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3786215" y="571509"/>
        <a:ext cx="2824041" cy="2028267"/>
      </dsp:txXfrm>
    </dsp:sp>
    <dsp:sp modelId="{4D0E4114-4D79-4A63-B23A-FA23462ED26F}">
      <dsp:nvSpPr>
        <dsp:cNvPr id="0" name=""/>
        <dsp:cNvSpPr/>
      </dsp:nvSpPr>
      <dsp:spPr>
        <a:xfrm>
          <a:off x="0" y="3034071"/>
          <a:ext cx="2230205" cy="1693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567E-72E8-4B6A-83C5-59918C944032}">
      <dsp:nvSpPr>
        <dsp:cNvPr id="0" name=""/>
        <dsp:cNvSpPr/>
      </dsp:nvSpPr>
      <dsp:spPr>
        <a:xfrm>
          <a:off x="247800" y="3269481"/>
          <a:ext cx="2230205" cy="16930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440,4 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7800" y="3269481"/>
        <a:ext cx="2230205" cy="1693071"/>
      </dsp:txXfrm>
    </dsp:sp>
    <dsp:sp modelId="{5147E961-2DA4-4D7F-82DC-8012F385E75B}">
      <dsp:nvSpPr>
        <dsp:cNvPr id="0" name=""/>
        <dsp:cNvSpPr/>
      </dsp:nvSpPr>
      <dsp:spPr>
        <a:xfrm>
          <a:off x="2725806" y="3034071"/>
          <a:ext cx="2230205" cy="2231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4B44A-9097-408C-ACA0-DFEC276D379C}">
      <dsp:nvSpPr>
        <dsp:cNvPr id="0" name=""/>
        <dsp:cNvSpPr/>
      </dsp:nvSpPr>
      <dsp:spPr>
        <a:xfrm>
          <a:off x="2973606" y="3269481"/>
          <a:ext cx="2230205" cy="2231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Средства федерального бюджета        245,6 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3606" y="3269481"/>
        <a:ext cx="2230205" cy="2231248"/>
      </dsp:txXfrm>
    </dsp:sp>
    <dsp:sp modelId="{4DCDC057-4345-487F-9596-9DBF221C6B50}">
      <dsp:nvSpPr>
        <dsp:cNvPr id="0" name=""/>
        <dsp:cNvSpPr/>
      </dsp:nvSpPr>
      <dsp:spPr>
        <a:xfrm>
          <a:off x="5451612" y="3034071"/>
          <a:ext cx="2230205" cy="1063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AC85D-AFBD-451E-AB9B-D4D54310D050}">
      <dsp:nvSpPr>
        <dsp:cNvPr id="0" name=""/>
        <dsp:cNvSpPr/>
      </dsp:nvSpPr>
      <dsp:spPr>
        <a:xfrm>
          <a:off x="5699412" y="3269481"/>
          <a:ext cx="2230205" cy="1063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Средства местного бюджета  723,0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99412" y="3269481"/>
        <a:ext cx="2230205" cy="106306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A74A90-616D-4508-B442-F6A69D2C9544}">
      <dsp:nvSpPr>
        <dsp:cNvPr id="0" name=""/>
        <dsp:cNvSpPr/>
      </dsp:nvSpPr>
      <dsp:spPr>
        <a:xfrm rot="5400000">
          <a:off x="4473329" y="-2896402"/>
          <a:ext cx="1318083" cy="744540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/>
            <a:t>Организация и проведение мероприятий </a:t>
          </a:r>
          <a:r>
            <a:rPr lang="ru-RU" sz="2600" b="1" kern="1200" dirty="0" err="1" smtClean="0"/>
            <a:t>межпоселенческого</a:t>
          </a:r>
          <a:r>
            <a:rPr lang="ru-RU" sz="2600" b="1" kern="1200" dirty="0" smtClean="0"/>
            <a:t> характера по работе с детьми и молодёжью</a:t>
          </a:r>
          <a:r>
            <a:rPr lang="ru-RU" sz="2600" b="0" i="0" u="none" kern="1200" dirty="0" smtClean="0"/>
            <a:t> </a:t>
          </a:r>
          <a:endParaRPr lang="ru-RU" sz="2600" kern="1200" dirty="0"/>
        </a:p>
      </dsp:txBody>
      <dsp:txXfrm rot="5400000">
        <a:off x="4473329" y="-2896402"/>
        <a:ext cx="1318083" cy="7445402"/>
      </dsp:txXfrm>
    </dsp:sp>
    <dsp:sp modelId="{D2F07AD9-D736-428A-A436-CBA1628F9829}">
      <dsp:nvSpPr>
        <dsp:cNvPr id="0" name=""/>
        <dsp:cNvSpPr/>
      </dsp:nvSpPr>
      <dsp:spPr>
        <a:xfrm>
          <a:off x="1911" y="2496"/>
          <a:ext cx="1407758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300,0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/>
            <a:t>тыс.руб</a:t>
          </a:r>
          <a:r>
            <a:rPr lang="ru-RU" sz="2300" kern="1200" dirty="0" smtClean="0"/>
            <a:t>.</a:t>
          </a:r>
          <a:endParaRPr lang="ru-RU" sz="2300" kern="1200" dirty="0"/>
        </a:p>
      </dsp:txBody>
      <dsp:txXfrm>
        <a:off x="1911" y="2496"/>
        <a:ext cx="1407758" cy="1647604"/>
      </dsp:txXfrm>
    </dsp:sp>
    <dsp:sp modelId="{CA400101-8B09-48EB-B68D-FB1D8EED3208}">
      <dsp:nvSpPr>
        <dsp:cNvPr id="0" name=""/>
        <dsp:cNvSpPr/>
      </dsp:nvSpPr>
      <dsp:spPr>
        <a:xfrm rot="5400000">
          <a:off x="4473329" y="-1166417"/>
          <a:ext cx="1318083" cy="744540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/>
            <a:t>Организация и проведение мероприятий по профилактике правонарушений среди несовершеннолетних</a:t>
          </a:r>
          <a:endParaRPr lang="ru-RU" sz="2600" kern="1200" dirty="0"/>
        </a:p>
      </dsp:txBody>
      <dsp:txXfrm rot="5400000">
        <a:off x="4473329" y="-1166417"/>
        <a:ext cx="1318083" cy="7445402"/>
      </dsp:txXfrm>
    </dsp:sp>
    <dsp:sp modelId="{CC3DD4D4-EE66-46EA-A69E-BC4B9EE9B2AA}">
      <dsp:nvSpPr>
        <dsp:cNvPr id="0" name=""/>
        <dsp:cNvSpPr/>
      </dsp:nvSpPr>
      <dsp:spPr>
        <a:xfrm>
          <a:off x="0" y="1734277"/>
          <a:ext cx="1407758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33,0 </a:t>
          </a:r>
          <a:r>
            <a:rPr lang="ru-RU" sz="2300" b="1" kern="1200" dirty="0" err="1" smtClean="0"/>
            <a:t>тыс.руб</a:t>
          </a:r>
          <a:r>
            <a:rPr lang="ru-RU" sz="2300" b="1" i="0" kern="1200" baseline="0" dirty="0" smtClean="0"/>
            <a:t>.</a:t>
          </a:r>
          <a:endParaRPr lang="ru-RU" sz="2300" b="1" i="0" kern="1200" baseline="0" dirty="0"/>
        </a:p>
      </dsp:txBody>
      <dsp:txXfrm>
        <a:off x="0" y="1734277"/>
        <a:ext cx="1407758" cy="1647604"/>
      </dsp:txXfrm>
    </dsp:sp>
    <dsp:sp modelId="{E29391E8-C293-4F63-9D5F-6BDC7970BB03}">
      <dsp:nvSpPr>
        <dsp:cNvPr id="0" name=""/>
        <dsp:cNvSpPr/>
      </dsp:nvSpPr>
      <dsp:spPr>
        <a:xfrm rot="5400000">
          <a:off x="4473329" y="563568"/>
          <a:ext cx="1318083" cy="744540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/>
            <a:t>Улучшение жилищных условий молодых семей</a:t>
          </a:r>
          <a:endParaRPr lang="ru-RU" sz="2600" b="1" kern="1200" dirty="0"/>
        </a:p>
      </dsp:txBody>
      <dsp:txXfrm rot="5400000">
        <a:off x="4473329" y="563568"/>
        <a:ext cx="1318083" cy="7445402"/>
      </dsp:txXfrm>
    </dsp:sp>
    <dsp:sp modelId="{2F466DD7-708C-4E66-9EB2-4B6A5C323F91}">
      <dsp:nvSpPr>
        <dsp:cNvPr id="0" name=""/>
        <dsp:cNvSpPr/>
      </dsp:nvSpPr>
      <dsp:spPr>
        <a:xfrm>
          <a:off x="1911" y="3462466"/>
          <a:ext cx="1407758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390,0 </a:t>
          </a:r>
          <a:r>
            <a:rPr lang="ru-RU" sz="2300" b="1" kern="1200" dirty="0" err="1" smtClean="0"/>
            <a:t>тыс.руб</a:t>
          </a:r>
          <a:r>
            <a:rPr lang="ru-RU" sz="2300" b="1" kern="1200" dirty="0" smtClean="0"/>
            <a:t>.</a:t>
          </a:r>
          <a:endParaRPr lang="ru-RU" sz="2300" b="1" kern="1200" dirty="0"/>
        </a:p>
      </dsp:txBody>
      <dsp:txXfrm>
        <a:off x="1911" y="3462466"/>
        <a:ext cx="1407758" cy="164760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72589-A7F4-44DB-B27C-F7235A88C118}">
      <dsp:nvSpPr>
        <dsp:cNvPr id="0" name=""/>
        <dsp:cNvSpPr/>
      </dsp:nvSpPr>
      <dsp:spPr>
        <a:xfrm>
          <a:off x="4950435" y="2633454"/>
          <a:ext cx="1607068" cy="1088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1554"/>
              </a:lnTo>
              <a:lnTo>
                <a:pt x="1607068" y="881554"/>
              </a:lnTo>
              <a:lnTo>
                <a:pt x="1607068" y="1088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8AA55A-0DDA-4725-8F21-598DA798146D}">
      <dsp:nvSpPr>
        <dsp:cNvPr id="0" name=""/>
        <dsp:cNvSpPr/>
      </dsp:nvSpPr>
      <dsp:spPr>
        <a:xfrm>
          <a:off x="3831697" y="2633454"/>
          <a:ext cx="1118737" cy="1088157"/>
        </a:xfrm>
        <a:custGeom>
          <a:avLst/>
          <a:gdLst/>
          <a:ahLst/>
          <a:cxnLst/>
          <a:rect l="0" t="0" r="0" b="0"/>
          <a:pathLst>
            <a:path>
              <a:moveTo>
                <a:pt x="1118737" y="0"/>
              </a:moveTo>
              <a:lnTo>
                <a:pt x="1118737" y="881554"/>
              </a:lnTo>
              <a:lnTo>
                <a:pt x="0" y="881554"/>
              </a:lnTo>
              <a:lnTo>
                <a:pt x="0" y="1088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97759-929F-4DB1-B8AF-E8C30715496C}">
      <dsp:nvSpPr>
        <dsp:cNvPr id="0" name=""/>
        <dsp:cNvSpPr/>
      </dsp:nvSpPr>
      <dsp:spPr>
        <a:xfrm>
          <a:off x="909098" y="2633454"/>
          <a:ext cx="4041337" cy="636722"/>
        </a:xfrm>
        <a:custGeom>
          <a:avLst/>
          <a:gdLst/>
          <a:ahLst/>
          <a:cxnLst/>
          <a:rect l="0" t="0" r="0" b="0"/>
          <a:pathLst>
            <a:path>
              <a:moveTo>
                <a:pt x="4041337" y="0"/>
              </a:moveTo>
              <a:lnTo>
                <a:pt x="4041337" y="430118"/>
              </a:lnTo>
              <a:lnTo>
                <a:pt x="0" y="430118"/>
              </a:lnTo>
              <a:lnTo>
                <a:pt x="0" y="6367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392A0-6DEE-498A-A62D-71A85DCE0BD3}">
      <dsp:nvSpPr>
        <dsp:cNvPr id="0" name=""/>
        <dsp:cNvSpPr/>
      </dsp:nvSpPr>
      <dsp:spPr>
        <a:xfrm>
          <a:off x="3538414" y="605187"/>
          <a:ext cx="2824041" cy="2028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3B963-69D9-4734-9873-50A0DC02A174}">
      <dsp:nvSpPr>
        <dsp:cNvPr id="0" name=""/>
        <dsp:cNvSpPr/>
      </dsp:nvSpPr>
      <dsp:spPr>
        <a:xfrm>
          <a:off x="3786215" y="840597"/>
          <a:ext cx="2824041" cy="20282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437,8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3786215" y="840597"/>
        <a:ext cx="2824041" cy="2028267"/>
      </dsp:txXfrm>
    </dsp:sp>
    <dsp:sp modelId="{4D0E4114-4D79-4A63-B23A-FA23462ED26F}">
      <dsp:nvSpPr>
        <dsp:cNvPr id="0" name=""/>
        <dsp:cNvSpPr/>
      </dsp:nvSpPr>
      <dsp:spPr>
        <a:xfrm>
          <a:off x="-206004" y="3270176"/>
          <a:ext cx="2230205" cy="1693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567E-72E8-4B6A-83C5-59918C944032}">
      <dsp:nvSpPr>
        <dsp:cNvPr id="0" name=""/>
        <dsp:cNvSpPr/>
      </dsp:nvSpPr>
      <dsp:spPr>
        <a:xfrm>
          <a:off x="41796" y="3505587"/>
          <a:ext cx="2230205" cy="16930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196,2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796" y="3505587"/>
        <a:ext cx="2230205" cy="1693071"/>
      </dsp:txXfrm>
    </dsp:sp>
    <dsp:sp modelId="{8E92567B-FE38-45CA-AD13-93D017BBB74F}">
      <dsp:nvSpPr>
        <dsp:cNvPr id="0" name=""/>
        <dsp:cNvSpPr/>
      </dsp:nvSpPr>
      <dsp:spPr>
        <a:xfrm>
          <a:off x="2716595" y="3721612"/>
          <a:ext cx="2230205" cy="1063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25D9B-CD13-410B-B8C7-B05698AD9E8C}">
      <dsp:nvSpPr>
        <dsp:cNvPr id="0" name=""/>
        <dsp:cNvSpPr/>
      </dsp:nvSpPr>
      <dsp:spPr>
        <a:xfrm>
          <a:off x="2964396" y="3957023"/>
          <a:ext cx="2230205" cy="1063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Средства местного бюджета 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240,2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64396" y="3957023"/>
        <a:ext cx="2230205" cy="1063069"/>
      </dsp:txXfrm>
    </dsp:sp>
    <dsp:sp modelId="{4DCDC057-4345-487F-9596-9DBF221C6B50}">
      <dsp:nvSpPr>
        <dsp:cNvPr id="0" name=""/>
        <dsp:cNvSpPr/>
      </dsp:nvSpPr>
      <dsp:spPr>
        <a:xfrm>
          <a:off x="5442401" y="3721612"/>
          <a:ext cx="2230205" cy="1063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AC85D-AFBD-451E-AB9B-D4D54310D050}">
      <dsp:nvSpPr>
        <dsp:cNvPr id="0" name=""/>
        <dsp:cNvSpPr/>
      </dsp:nvSpPr>
      <dsp:spPr>
        <a:xfrm>
          <a:off x="5690202" y="3957023"/>
          <a:ext cx="2230205" cy="1063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Внебюджетные средства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1,4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90202" y="3957023"/>
        <a:ext cx="2230205" cy="106306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E72589-A7F4-44DB-B27C-F7235A88C118}">
      <dsp:nvSpPr>
        <dsp:cNvPr id="0" name=""/>
        <dsp:cNvSpPr/>
      </dsp:nvSpPr>
      <dsp:spPr>
        <a:xfrm>
          <a:off x="5218403" y="2553114"/>
          <a:ext cx="967065" cy="941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328"/>
              </a:lnTo>
              <a:lnTo>
                <a:pt x="967065" y="678328"/>
              </a:lnTo>
              <a:lnTo>
                <a:pt x="967065" y="9411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97759-929F-4DB1-B8AF-E8C30715496C}">
      <dsp:nvSpPr>
        <dsp:cNvPr id="0" name=""/>
        <dsp:cNvSpPr/>
      </dsp:nvSpPr>
      <dsp:spPr>
        <a:xfrm>
          <a:off x="1460066" y="2553114"/>
          <a:ext cx="3758336" cy="664437"/>
        </a:xfrm>
        <a:custGeom>
          <a:avLst/>
          <a:gdLst/>
          <a:ahLst/>
          <a:cxnLst/>
          <a:rect l="0" t="0" r="0" b="0"/>
          <a:pathLst>
            <a:path>
              <a:moveTo>
                <a:pt x="3758336" y="0"/>
              </a:moveTo>
              <a:lnTo>
                <a:pt x="3758336" y="401663"/>
              </a:lnTo>
              <a:lnTo>
                <a:pt x="0" y="401663"/>
              </a:lnTo>
              <a:lnTo>
                <a:pt x="0" y="6644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392A0-6DEE-498A-A62D-71A85DCE0BD3}">
      <dsp:nvSpPr>
        <dsp:cNvPr id="0" name=""/>
        <dsp:cNvSpPr/>
      </dsp:nvSpPr>
      <dsp:spPr>
        <a:xfrm>
          <a:off x="3422488" y="-26587"/>
          <a:ext cx="3591828" cy="2579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3B963-69D9-4734-9873-50A0DC02A174}">
      <dsp:nvSpPr>
        <dsp:cNvPr id="0" name=""/>
        <dsp:cNvSpPr/>
      </dsp:nvSpPr>
      <dsp:spPr>
        <a:xfrm>
          <a:off x="3737660" y="272824"/>
          <a:ext cx="3591828" cy="25797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Общий объем финансирования                                    5 403,4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3737660" y="272824"/>
        <a:ext cx="3591828" cy="2579702"/>
      </dsp:txXfrm>
    </dsp:sp>
    <dsp:sp modelId="{4D0E4114-4D79-4A63-B23A-FA23462ED26F}">
      <dsp:nvSpPr>
        <dsp:cNvPr id="0" name=""/>
        <dsp:cNvSpPr/>
      </dsp:nvSpPr>
      <dsp:spPr>
        <a:xfrm>
          <a:off x="41795" y="3217552"/>
          <a:ext cx="2836542" cy="2153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B567E-72E8-4B6A-83C5-59918C944032}">
      <dsp:nvSpPr>
        <dsp:cNvPr id="0" name=""/>
        <dsp:cNvSpPr/>
      </dsp:nvSpPr>
      <dsp:spPr>
        <a:xfrm>
          <a:off x="356967" y="3516965"/>
          <a:ext cx="2836542" cy="2153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Средства областного бюджета                 1000,0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6967" y="3516965"/>
        <a:ext cx="2836542" cy="2153375"/>
      </dsp:txXfrm>
    </dsp:sp>
    <dsp:sp modelId="{4DCDC057-4345-487F-9596-9DBF221C6B50}">
      <dsp:nvSpPr>
        <dsp:cNvPr id="0" name=""/>
        <dsp:cNvSpPr/>
      </dsp:nvSpPr>
      <dsp:spPr>
        <a:xfrm>
          <a:off x="4767197" y="3494217"/>
          <a:ext cx="2836542" cy="13520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AC85D-AFBD-451E-AB9B-D4D54310D050}">
      <dsp:nvSpPr>
        <dsp:cNvPr id="0" name=""/>
        <dsp:cNvSpPr/>
      </dsp:nvSpPr>
      <dsp:spPr>
        <a:xfrm>
          <a:off x="5082368" y="3793630"/>
          <a:ext cx="2836542" cy="1352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Средства местного бюджета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4 403,4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82368" y="3793630"/>
        <a:ext cx="2836542" cy="1352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0.12439</cdr:y>
    </cdr:from>
    <cdr:to>
      <cdr:x>0.43783</cdr:x>
      <cdr:y>0.28478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0" y="723900"/>
          <a:ext cx="3924311" cy="933449"/>
        </a:xfrm>
        <a:prstGeom xmlns:a="http://schemas.openxmlformats.org/drawingml/2006/main" prst="ellipse">
          <a:avLst/>
        </a:prstGeom>
        <a:solidFill xmlns:a="http://schemas.openxmlformats.org/drawingml/2006/main">
          <a:srgbClr val="66FF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>
              <a:solidFill>
                <a:schemeClr val="tx1"/>
              </a:solidFill>
            </a:rPr>
            <a:t>        Исполнено</a:t>
          </a:r>
          <a:r>
            <a:rPr lang="ru-RU" sz="1400" b="1" baseline="0">
              <a:solidFill>
                <a:schemeClr val="tx1"/>
              </a:solidFill>
            </a:rPr>
            <a:t> всего за 2018  год                                               </a:t>
          </a:r>
        </a:p>
        <a:p xmlns:a="http://schemas.openxmlformats.org/drawingml/2006/main">
          <a:r>
            <a:rPr lang="ru-RU" sz="1400" b="1">
              <a:solidFill>
                <a:schemeClr val="tx1"/>
              </a:solidFill>
            </a:rPr>
            <a:t>             1 647 602,0 тыс.</a:t>
          </a:r>
          <a:r>
            <a:rPr lang="ru-RU" sz="1400" b="1" baseline="0">
              <a:solidFill>
                <a:schemeClr val="tx1"/>
              </a:solidFill>
            </a:rPr>
            <a:t> рублей</a:t>
          </a:r>
          <a:endParaRPr lang="ru-RU" sz="14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0.57811</cdr:x>
      <cdr:y>0.12766</cdr:y>
    </cdr:from>
    <cdr:to>
      <cdr:x>1</cdr:x>
      <cdr:y>0.28969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5181600" y="742950"/>
          <a:ext cx="3781425" cy="942975"/>
        </a:xfrm>
        <a:prstGeom xmlns:a="http://schemas.openxmlformats.org/drawingml/2006/main" prst="ellipse">
          <a:avLst/>
        </a:prstGeom>
        <a:solidFill xmlns:a="http://schemas.openxmlformats.org/drawingml/2006/main">
          <a:srgbClr val="66FFFF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>
              <a:solidFill>
                <a:schemeClr val="tx1"/>
              </a:solidFill>
            </a:rPr>
            <a:t>Исполнено</a:t>
          </a:r>
          <a:r>
            <a:rPr lang="ru-RU" sz="1400" b="1" baseline="0">
              <a:solidFill>
                <a:schemeClr val="tx1"/>
              </a:solidFill>
            </a:rPr>
            <a:t> всего за 2019 год             </a:t>
          </a:r>
          <a:r>
            <a:rPr lang="ru-RU" sz="1400" b="1">
              <a:solidFill>
                <a:schemeClr val="tx1"/>
              </a:solidFill>
            </a:rPr>
            <a:t>              </a:t>
          </a:r>
        </a:p>
        <a:p xmlns:a="http://schemas.openxmlformats.org/drawingml/2006/main">
          <a:r>
            <a:rPr lang="ru-RU" sz="1400" b="1">
              <a:solidFill>
                <a:schemeClr val="tx1"/>
              </a:solidFill>
            </a:rPr>
            <a:t>       1 729 929,0 тыс.</a:t>
          </a:r>
          <a:r>
            <a:rPr lang="ru-RU" sz="1400" b="1" baseline="0">
              <a:solidFill>
                <a:schemeClr val="tx1"/>
              </a:solidFill>
            </a:rPr>
            <a:t> рублей</a:t>
          </a:r>
          <a:endParaRPr lang="ru-RU" sz="14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0.43358</cdr:x>
      <cdr:y>0.13257</cdr:y>
    </cdr:from>
    <cdr:to>
      <cdr:x>0.59405</cdr:x>
      <cdr:y>0.27169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>
          <a:off x="3886201" y="771524"/>
          <a:ext cx="1438274" cy="80962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DFF7A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>
              <a:solidFill>
                <a:schemeClr val="tx1"/>
              </a:solidFill>
            </a:rPr>
            <a:t>Рост</a:t>
          </a:r>
          <a:r>
            <a:rPr lang="ru-RU" sz="1400" baseline="0">
              <a:solidFill>
                <a:schemeClr val="tx1"/>
              </a:solidFill>
            </a:rPr>
            <a:t> на 5,0%</a:t>
          </a:r>
          <a:endParaRPr lang="ru-RU" sz="140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0.10521</cdr:x>
      <cdr:y>0.47956</cdr:y>
    </cdr:from>
    <cdr:to>
      <cdr:x>0.36132</cdr:x>
      <cdr:y>0.82092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>
          <a:off x="942974" y="2905126"/>
          <a:ext cx="2295525" cy="2067928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DFF7A"/>
        </a:solidFill>
        <a:scene3d xmlns:a="http://schemas.openxmlformats.org/drawingml/2006/main">
          <a:camera prst="isometricOffAxis1Top">
            <a:rot lat="18075715" lon="20400000" rev="3458552"/>
          </a:camera>
          <a:lightRig rig="flood" dir="t">
            <a:rot lat="0" lon="0" rev="5400000"/>
          </a:lightRig>
        </a:scene3d>
        <a:sp3d xmlns:a="http://schemas.openxmlformats.org/drawingml/2006/main" contourW="12700">
          <a:bevelB prst="relaxedInset"/>
          <a:contourClr>
            <a:schemeClr val="tx1"/>
          </a:contourClr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800">
              <a:solidFill>
                <a:schemeClr val="tx1"/>
              </a:solidFill>
            </a:rPr>
            <a:t>Рост</a:t>
          </a:r>
          <a:r>
            <a:rPr lang="ru-RU" sz="2800" baseline="0">
              <a:solidFill>
                <a:schemeClr val="tx1"/>
              </a:solidFill>
            </a:rPr>
            <a:t> на 41,8%</a:t>
          </a:r>
        </a:p>
        <a:p xmlns:a="http://schemas.openxmlformats.org/drawingml/2006/main">
          <a:endParaRPr lang="ru-RU" sz="140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0.40383</cdr:x>
      <cdr:y>0.29419</cdr:y>
    </cdr:from>
    <cdr:to>
      <cdr:x>0.6865</cdr:x>
      <cdr:y>0.5739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>
          <a:off x="3619500" y="1782178"/>
          <a:ext cx="2533650" cy="169444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DFF7A"/>
        </a:solidFill>
        <a:scene3d xmlns:a="http://schemas.openxmlformats.org/drawingml/2006/main">
          <a:camera prst="isometricOffAxis1Top">
            <a:rot lat="19800000" lon="18600000" rev="3000000"/>
          </a:camera>
          <a:lightRig rig="threePt" dir="t"/>
        </a:scene3d>
        <a:sp3d xmlns:a="http://schemas.openxmlformats.org/drawingml/2006/main" contourW="12700">
          <a:contourClr>
            <a:schemeClr val="tx1"/>
          </a:contourClr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4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Рост</a:t>
          </a:r>
          <a:r>
            <a:rPr lang="ru-RU" sz="24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на 3,2%</a:t>
          </a:r>
        </a:p>
      </cdr:txBody>
    </cdr:sp>
  </cdr:relSizeAnchor>
  <cdr:relSizeAnchor xmlns:cdr="http://schemas.openxmlformats.org/drawingml/2006/chartDrawing">
    <cdr:from>
      <cdr:x>0.64825</cdr:x>
      <cdr:y>0.49528</cdr:y>
    </cdr:from>
    <cdr:to>
      <cdr:x>0.89267</cdr:x>
      <cdr:y>0.78616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>
          <a:off x="5810251" y="3000375"/>
          <a:ext cx="2190750" cy="176212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DFF7A"/>
        </a:solidFill>
        <a:scene3d xmlns:a="http://schemas.openxmlformats.org/drawingml/2006/main">
          <a:camera prst="isometricOffAxis2Top">
            <a:rot lat="19200000" lon="2400000" rev="18141449"/>
          </a:camera>
          <a:lightRig rig="threePt" dir="t"/>
        </a:scene3d>
        <a:sp3d xmlns:a="http://schemas.openxmlformats.org/drawingml/2006/main" contourW="12700">
          <a:contourClr>
            <a:schemeClr val="tx1"/>
          </a:contourClr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Снижение</a:t>
          </a:r>
          <a:r>
            <a:rPr lang="ru-RU" sz="2400" baseline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на 13,8%</a:t>
          </a:r>
          <a:endParaRPr lang="ru-RU" sz="2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0.23199</cdr:x>
      <cdr:y>0.24979</cdr:y>
    </cdr:from>
    <cdr:to>
      <cdr:x>0.69538</cdr:x>
      <cdr:y>0.44991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590748">
          <a:off x="795484" y="606721"/>
          <a:ext cx="1588978" cy="486053"/>
        </a:xfrm>
        <a:prstGeom xmlns:a="http://schemas.openxmlformats.org/drawingml/2006/main" prst="rightArrow">
          <a:avLst>
            <a:gd name="adj1" fmla="val 50000"/>
            <a:gd name="adj2" fmla="val 32139"/>
          </a:avLst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rgbClr val="A5B592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dirty="0">
              <a:solidFill>
                <a:sysClr val="windowText" lastClr="000000"/>
              </a:solidFill>
            </a:rPr>
            <a:t>Рост  на </a:t>
          </a:r>
          <a:r>
            <a:rPr lang="ru-RU" sz="1400" dirty="0" smtClean="0">
              <a:solidFill>
                <a:sysClr val="windowText" lastClr="000000"/>
              </a:solidFill>
            </a:rPr>
            <a:t>2,3 </a:t>
          </a:r>
          <a:r>
            <a:rPr lang="ru-RU" sz="1400" dirty="0">
              <a:solidFill>
                <a:sysClr val="windowText" lastClr="000000"/>
              </a:solidFill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0.44156</cdr:x>
      <cdr:y>0.08408</cdr:y>
    </cdr:from>
    <cdr:to>
      <cdr:x>0.6987</cdr:x>
      <cdr:y>0.14414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8892" y="400040"/>
          <a:ext cx="141446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10 000,0 тыс.руб.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0.67532</cdr:x>
      <cdr:y>0.38438</cdr:y>
    </cdr:from>
    <cdr:to>
      <cdr:x>0.90649</cdr:x>
      <cdr:y>0.47447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14776" y="1828800"/>
          <a:ext cx="1271590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6 000,0 тыс. руб</a:t>
          </a:r>
          <a:r>
            <a:rPr lang="ru-RU" sz="1200" dirty="0" smtClean="0"/>
            <a:t>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0.77922</cdr:x>
      <cdr:y>0.60961</cdr:y>
    </cdr:from>
    <cdr:to>
      <cdr:x>0.98441</cdr:x>
      <cdr:y>0.68468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86280" y="2900370"/>
          <a:ext cx="1128714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1 960,0 тыс. руб.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0.79192</cdr:x>
      <cdr:y>0.0439</cdr:y>
    </cdr:from>
    <cdr:to>
      <cdr:x>1</cdr:x>
      <cdr:y>0.18964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22761" y="138825"/>
          <a:ext cx="1451127" cy="46087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257,0тыс. руб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0.09984</cdr:x>
      <cdr:y>0.12083</cdr:y>
    </cdr:from>
    <cdr:to>
      <cdr:x>0.31067</cdr:x>
      <cdr:y>0.25795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6273" y="382101"/>
          <a:ext cx="1470305" cy="43362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5 630,2 тыс. руб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0.30227</cdr:x>
      <cdr:y>0.2007</cdr:y>
    </cdr:from>
    <cdr:to>
      <cdr:x>0.34429</cdr:x>
      <cdr:y>0.24685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>
          <a:off x="2285488" y="731146"/>
          <a:ext cx="317717" cy="16812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0.73209</cdr:x>
      <cdr:y>0.05904</cdr:y>
    </cdr:from>
    <cdr:to>
      <cdr:x>0.79117</cdr:x>
      <cdr:y>0.12083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 rot="10800000" flipV="1">
          <a:off x="6215106" y="285752"/>
          <a:ext cx="500066" cy="2857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BE801-B6E9-4279-9FE9-FC9CCCA0D61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AA219-6E50-475C-B8AE-929634719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DCC7A-159F-464C-A313-ED59A3896623}" type="slidenum">
              <a:rPr lang="ru-RU" sz="1200"/>
              <a:pPr algn="r"/>
              <a:t>18</a:t>
            </a:fld>
            <a:endParaRPr 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714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0687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DCC7A-159F-464C-A313-ED59A3896623}" type="slidenum">
              <a:rPr lang="ru-RU" sz="1200"/>
              <a:pPr algn="r"/>
              <a:t>29</a:t>
            </a:fld>
            <a:endParaRPr 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E6ADBB-DD2C-48D8-8606-698F77A897F1}" type="slidenum">
              <a:rPr lang="ru-RU" smtClean="0"/>
              <a:pPr/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EF3A7-A0C3-4E75-B679-3CA03BFF195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3643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DCC7A-159F-464C-A313-ED59A3896623}" type="slidenum">
              <a:rPr lang="ru-RU" sz="1200"/>
              <a:pPr algn="r"/>
              <a:t>44</a:t>
            </a:fld>
            <a:endParaRPr 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DCC7A-159F-464C-A313-ED59A3896623}" type="slidenum">
              <a:rPr lang="ru-RU" sz="1200"/>
              <a:pPr algn="r"/>
              <a:t>50</a:t>
            </a:fld>
            <a:endParaRPr 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DCC7A-159F-464C-A313-ED59A3896623}" type="slidenum">
              <a:rPr lang="ru-RU" sz="1200"/>
              <a:pPr algn="r"/>
              <a:t>52</a:t>
            </a:fld>
            <a:endParaRPr 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4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DCC7A-159F-464C-A313-ED59A3896623}" type="slidenum">
              <a:rPr lang="ru-RU" sz="1200"/>
              <a:pPr algn="r"/>
              <a:t>56</a:t>
            </a:fld>
            <a:endParaRPr 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596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545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387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Муниципальное задание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Всего 563,3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(по сравнению с 2018 увеличение на 97,7 тыс.рублей,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86,4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т.р.:ДК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стимулир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– 63,7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., МРОТ +4% - 17,6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.;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11,2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,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в.т.ч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МРОТ + 4 %)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том числе: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Заработнная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плата – 478,3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(85%, без изменений)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ПП –321,6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(67,2% , в 2018 - 77,2%)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Ком.услуги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33,9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(6,0%, в 2018 - 7,4%)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Прочие расходы – 51,1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(9,1%, в 2018 – 35,2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+  15,9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связь – 1,9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(3,7%, в 2018 2,5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– 0,6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услуги по содержанию  - 5,7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(11,1%, в 2018  - 6,0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– 0,3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прочие услуги – 13,2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(25,8 % , в 2018  - 8,7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+ 4,5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основные средства – 12,7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(24,9,%, в 2018 4,7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+ 8,0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материальные запасы – 15,6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млн.рублей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(30,5%, в 2018 – 8,1 млн.р.+7,5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млн.р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3179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314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517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92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6956E-1908-4830-91AE-2D304A896B4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995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955B9-3018-479B-91C8-1CDFF934B227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47098-5254-4F18-A5C6-1262DE404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67AE7-4A6F-42DD-A1FD-124046166AEA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4793-227E-46A9-9CEF-E07BB2B0B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18B-0DFE-40BE-B732-3B791DB624B7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599C-835D-4A60-8BC1-12C0FAF4F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48" y="609600"/>
            <a:ext cx="717452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33048" y="1981200"/>
            <a:ext cx="7174523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2346-CD13-4615-8805-7ECD67207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A8B0-5C7D-46B0-93D3-60AFF2E739A6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A2DC-094A-4B94-ADD9-4CF37D72F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917AE-1653-4D4D-90D4-B0D5B0E4B9E1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F19AA-B4E1-472B-973A-E1060E852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6AF14-4AC6-49A8-8C3B-47BCE8D2A6F5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88894-EDB6-4E2A-98A6-636FCBCE96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FCD12-8104-4164-9E64-5B838E753E94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BA1A-BA77-4BD6-B3B4-3F63CEFBA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963E3-E019-4827-AC1A-EE0A3E5736AB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87BA-BA40-4D34-8925-FDBA90544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4A47-D5FD-4E2C-871D-E3C58D635782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08477-9A22-42B7-975E-19C49B41B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E9DF-A8B2-481B-997A-3885B16BCA4D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F4C4F-2D75-47BB-9ABF-5456D1961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2FBC7-072D-41E2-81BD-4A64C5B786D1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24618-2880-46F5-8823-029C1A35F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66D46B-39D2-4F92-8D4C-32B3C4442D8B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2F103-7F3F-455F-A06C-933CEBF11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1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0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chart" Target="../charts/chart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chart" Target="../charts/chart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0" y="-22225"/>
          <a:ext cx="9144000" cy="6880225"/>
        </p:xfrm>
        <a:graphic>
          <a:graphicData uri="http://schemas.openxmlformats.org/presentationml/2006/ole">
            <p:oleObj spid="_x0000_s1026" name="Слайд" r:id="rId3" imgW="1903340" imgH="1427814" progId="PowerPoint.Slide.8">
              <p:embed/>
            </p:oleObj>
          </a:graphicData>
        </a:graphic>
      </p:graphicFrame>
      <p:pic>
        <p:nvPicPr>
          <p:cNvPr id="2" name="Picture 4" descr="http://avdet.org/wp-content/uploads/2016/06/29_06_2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70" y="4929202"/>
            <a:ext cx="2286048" cy="1433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1455905"/>
              </p:ext>
            </p:extLst>
          </p:nvPr>
        </p:nvGraphicFramePr>
        <p:xfrm>
          <a:off x="467544" y="1628800"/>
          <a:ext cx="8208911" cy="503822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080031"/>
                <a:gridCol w="2564440"/>
                <a:gridCol w="2564440"/>
              </a:tblGrid>
              <a:tr h="2960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Наращивание экономического потенциала и инвестиционной привлекательности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2 МП и 1 ВЦП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38,2 млн.рублей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2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Развитие транспортной и инженерной инфраструктуры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2 МП и 1 ВЦП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159,8 млн.рублей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129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Повышение уровня и качества жизни населения на территории </a:t>
                      </a:r>
                      <a:r>
                        <a:rPr lang="ru-RU" sz="1400" b="1" dirty="0" err="1" smtClean="0">
                          <a:latin typeface="Times New Roman"/>
                          <a:ea typeface="Times New Roman"/>
                        </a:rPr>
                        <a:t>Колпашевского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района, накопление человеческого потенциала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6 МП и 18 ВЦП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367,1 млн.рублей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94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Эффективное муниципальное управление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1 МП и 6 ВЦП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85,6 млн.рублей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77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49542" y="188640"/>
            <a:ext cx="8244916" cy="11521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freezing" dir="t"/>
          </a:scene3d>
          <a:sp3d contourW="12700" prstMaterial="matte">
            <a:bevelT prst="slope"/>
            <a:bevelB prst="convex"/>
            <a:contourClr>
              <a:schemeClr val="bg2">
                <a:lumMod val="1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Реализация стратегических целей Стратегии СЭР в бюджете  Колпашевского района на 2019 год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8676456" y="0"/>
            <a:ext cx="46754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</a:rPr>
              <a:t>3</a:t>
            </a:r>
            <a:endParaRPr lang="ru-RU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37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6000792" cy="785818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Уровень среднемесячной заработной платы в муниципальном образовании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Колпашевский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500" y="1142984"/>
          <a:ext cx="8215313" cy="3758510"/>
        </p:xfrm>
        <a:graphic>
          <a:graphicData uri="http://schemas.openxmlformats.org/drawingml/2006/table">
            <a:tbl>
              <a:tblPr/>
              <a:tblGrid>
                <a:gridCol w="3867150"/>
                <a:gridCol w="1455738"/>
                <a:gridCol w="1582737"/>
                <a:gridCol w="1309688"/>
              </a:tblGrid>
              <a:tr h="11430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деятельности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 на 2018 руб.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 на 2019 руб.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 (2019 к 2018)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Образование, в целом по отрасли, в т.ч.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35048,2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36349,9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дошкольных учреждений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42569,1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общеобразовательных учреждений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41976,9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42786,4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учреждений дополнительного образования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41976,9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42452,2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в целом по отрасли, в т.ч. МКУ «Архив»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40345,0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40433,7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4615" name="TextBox 3"/>
          <p:cNvSpPr txBox="1">
            <a:spLocks noChangeArrowheads="1"/>
          </p:cNvSpPr>
          <p:nvPr/>
        </p:nvSpPr>
        <p:spPr bwMode="auto">
          <a:xfrm>
            <a:off x="8675688" y="0"/>
            <a:ext cx="468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</a:rPr>
              <a:t>6</a:t>
            </a:r>
            <a:endParaRPr lang="ru-RU" sz="1400" dirty="0">
              <a:latin typeface="Times New Roman" pitchFamily="18" charset="0"/>
            </a:endParaRPr>
          </a:p>
        </p:txBody>
      </p:sp>
      <p:pic>
        <p:nvPicPr>
          <p:cNvPr id="21506" name="Picture 2" descr="http://etoya.ru/files/images/pub/part_1/27790/src/2.jpg?425_2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5056752"/>
            <a:ext cx="2643205" cy="1586957"/>
          </a:xfrm>
          <a:prstGeom prst="rect">
            <a:avLst/>
          </a:prstGeom>
          <a:noFill/>
        </p:spPr>
      </p:pic>
      <p:pic>
        <p:nvPicPr>
          <p:cNvPr id="21508" name="Picture 4" descr="https://go3.imgsmail.ru/imgpreview?key=64f0540fdd278ebd&amp;mb=imgdb_preview_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12" y="0"/>
            <a:ext cx="1702606" cy="1071546"/>
          </a:xfrm>
          <a:prstGeom prst="rect">
            <a:avLst/>
          </a:prstGeom>
          <a:noFill/>
        </p:spPr>
      </p:pic>
      <p:pic>
        <p:nvPicPr>
          <p:cNvPr id="21510" name="Picture 6" descr="http://prov-telegraf.ru/files/content/0m/4k/4038/10761_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0"/>
            <a:ext cx="1500198" cy="1027855"/>
          </a:xfrm>
          <a:prstGeom prst="rect">
            <a:avLst/>
          </a:prstGeom>
          <a:noFill/>
        </p:spPr>
      </p:pic>
      <p:pic>
        <p:nvPicPr>
          <p:cNvPr id="21512" name="Picture 8" descr="https://i.ytimg.com/vi/hmJGuauyLpw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072074"/>
            <a:ext cx="2357486" cy="1571635"/>
          </a:xfrm>
          <a:prstGeom prst="rect">
            <a:avLst/>
          </a:prstGeom>
          <a:noFill/>
        </p:spPr>
      </p:pic>
      <p:pic>
        <p:nvPicPr>
          <p:cNvPr id="21514" name="Picture 10" descr="https://go1.imgsmail.ru/imgpreview?key=5fe77469340744ce&amp;mb=imgdb_preview_17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5072074"/>
            <a:ext cx="2324100" cy="157163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14290"/>
            <a:ext cx="8286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ремонты объектов, находящихся в муниципальной собственности МО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Колпашевский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22531" name="AutoShape 2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2" name="AutoShape 4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6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4" name="AutoShape 8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5" name="AutoShape 10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41" name="Rectangle 2"/>
          <p:cNvSpPr>
            <a:spLocks noChangeArrowheads="1"/>
          </p:cNvSpPr>
          <p:nvPr/>
        </p:nvSpPr>
        <p:spPr bwMode="auto">
          <a:xfrm>
            <a:off x="0" y="74613"/>
            <a:ext cx="777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539750"/>
            <a:r>
              <a:rPr lang="ru-RU" sz="1400">
                <a:solidFill>
                  <a:srgbClr val="548DD4"/>
                </a:solidFill>
                <a:latin typeface="Calibri" pitchFamily="34" charset="0"/>
                <a:cs typeface="Times New Roman" pitchFamily="18" charset="0"/>
              </a:rPr>
              <a:t>;</a:t>
            </a:r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5286380" y="4643446"/>
            <a:ext cx="3571900" cy="1928826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5"/>
          <p:cNvSpPr txBox="1">
            <a:spLocks/>
          </p:cNvSpPr>
          <p:nvPr/>
        </p:nvSpPr>
        <p:spPr bwMode="auto">
          <a:xfrm>
            <a:off x="357158" y="1785926"/>
            <a:ext cx="2714644" cy="164307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endParaRPr lang="ru-RU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lang="ru-RU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lang="ru-RU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Текст 15"/>
          <p:cNvSpPr txBox="1">
            <a:spLocks/>
          </p:cNvSpPr>
          <p:nvPr/>
        </p:nvSpPr>
        <p:spPr bwMode="auto">
          <a:xfrm>
            <a:off x="3286116" y="1785926"/>
            <a:ext cx="2643206" cy="164307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endParaRPr lang="ru-RU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lang="ru-RU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lang="ru-RU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58" y="1857364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Объекты отрасли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20,4 млн.рублей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28992" y="1785926"/>
            <a:ext cx="2357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Объекты отрасли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Культуры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3,7 млн.рублей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s://gazeta-rybinsk.ru/wp-content/uploads/2020/02/rem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442396"/>
            <a:ext cx="5786478" cy="3254894"/>
          </a:xfrm>
          <a:prstGeom prst="rect">
            <a:avLst/>
          </a:prstGeom>
          <a:noFill/>
        </p:spPr>
      </p:pic>
      <p:sp>
        <p:nvSpPr>
          <p:cNvPr id="26" name="Текст 15"/>
          <p:cNvSpPr txBox="1">
            <a:spLocks/>
          </p:cNvSpPr>
          <p:nvPr/>
        </p:nvSpPr>
        <p:spPr bwMode="auto">
          <a:xfrm>
            <a:off x="6143636" y="1785926"/>
            <a:ext cx="2714644" cy="164307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defRPr/>
            </a:pPr>
            <a:r>
              <a:rPr lang="ru-RU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Объекты, находящиеся</a:t>
            </a:r>
          </a:p>
          <a:p>
            <a:pPr lvl="0" algn="ctr" eaLnBrk="0" hangingPunct="0">
              <a:spcBef>
                <a:spcPct val="20000"/>
              </a:spcBef>
              <a:defRPr/>
            </a:pPr>
            <a:r>
              <a:rPr lang="ru-RU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в муниципальной казне</a:t>
            </a:r>
          </a:p>
          <a:p>
            <a:pPr lvl="0" algn="ctr" eaLnBrk="0" hangingPunct="0">
              <a:spcBef>
                <a:spcPct val="20000"/>
              </a:spcBef>
              <a:defRPr/>
            </a:pPr>
            <a:r>
              <a:rPr lang="ru-RU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1,7 млн.рублей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013" y="260350"/>
            <a:ext cx="69119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Инвестиционные проекты МО «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Колпашевский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в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22531" name="AutoShape 2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2" name="AutoShape 4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6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4" name="AutoShape 8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5" name="AutoShape 10" descr="Картинки по запросу картинки газифик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Багетная рамка 16"/>
          <p:cNvSpPr/>
          <p:nvPr/>
        </p:nvSpPr>
        <p:spPr>
          <a:xfrm>
            <a:off x="357158" y="1357298"/>
            <a:ext cx="5572164" cy="1000132"/>
          </a:xfrm>
          <a:prstGeom prst="bevel">
            <a:avLst>
              <a:gd name="adj" fmla="val 2294"/>
            </a:avLst>
          </a:prstGeom>
          <a:solidFill>
            <a:srgbClr val="F6B86E">
              <a:alpha val="91765"/>
            </a:srgbClr>
          </a:solidFill>
          <a:ln w="25400" cap="flat">
            <a:solidFill>
              <a:srgbClr val="072F2A"/>
            </a:solidFill>
          </a:ln>
          <a:scene3d>
            <a:camera prst="orthographicFront"/>
            <a:lightRig rig="chilly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газораспределительных сетей г.Колпашево и с.Тогур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(7 очередь)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20900,8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агетная рамка 20"/>
          <p:cNvSpPr/>
          <p:nvPr/>
        </p:nvSpPr>
        <p:spPr>
          <a:xfrm>
            <a:off x="357158" y="2643182"/>
            <a:ext cx="5572164" cy="1000132"/>
          </a:xfrm>
          <a:prstGeom prst="bevel">
            <a:avLst>
              <a:gd name="adj" fmla="val 2294"/>
            </a:avLst>
          </a:prstGeom>
          <a:solidFill>
            <a:srgbClr val="F6B86E">
              <a:alpha val="91765"/>
            </a:srgbClr>
          </a:solidFill>
          <a:ln w="25400" cap="flat">
            <a:solidFill>
              <a:srgbClr val="072F2A"/>
            </a:solidFill>
          </a:ln>
          <a:scene3d>
            <a:camera prst="orthographicFront"/>
            <a:lightRig rig="chilly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нежилого помещения, расположенная по адресу г.Колпашево, Колпашевского района, Томской области ул.Кирова, 26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330,0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defRPr/>
            </a:pP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1" name="Rectangle 2"/>
          <p:cNvSpPr>
            <a:spLocks noChangeArrowheads="1"/>
          </p:cNvSpPr>
          <p:nvPr/>
        </p:nvSpPr>
        <p:spPr bwMode="auto">
          <a:xfrm>
            <a:off x="0" y="74613"/>
            <a:ext cx="777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539750"/>
            <a:r>
              <a:rPr lang="ru-RU" sz="1400">
                <a:solidFill>
                  <a:srgbClr val="548DD4"/>
                </a:solidFill>
                <a:latin typeface="Calibri" pitchFamily="34" charset="0"/>
                <a:cs typeface="Times New Roman" pitchFamily="18" charset="0"/>
              </a:rPr>
              <a:t>;</a:t>
            </a:r>
            <a:endParaRPr lang="ru-RU"/>
          </a:p>
        </p:txBody>
      </p:sp>
      <p:sp>
        <p:nvSpPr>
          <p:cNvPr id="26" name="Багетная рамка 25"/>
          <p:cNvSpPr/>
          <p:nvPr/>
        </p:nvSpPr>
        <p:spPr>
          <a:xfrm>
            <a:off x="357158" y="5572140"/>
            <a:ext cx="5572164" cy="1071570"/>
          </a:xfrm>
          <a:prstGeom prst="bevel">
            <a:avLst>
              <a:gd name="adj" fmla="val 2294"/>
            </a:avLst>
          </a:prstGeom>
          <a:solidFill>
            <a:srgbClr val="FFC000">
              <a:alpha val="91765"/>
            </a:srgbClr>
          </a:solidFill>
          <a:ln w="25400" cap="flat">
            <a:solidFill>
              <a:srgbClr val="072F2A"/>
            </a:solidFill>
          </a:ln>
          <a:scene3d>
            <a:camera prst="orthographicFront"/>
            <a:lightRig rig="chilly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инвестиций в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составил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3,2%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общего объёма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:\Users\Наталья С. Черникова\Desktop\blochn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357298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Багетная рамка 18"/>
          <p:cNvSpPr/>
          <p:nvPr/>
        </p:nvSpPr>
        <p:spPr>
          <a:xfrm>
            <a:off x="357158" y="3929066"/>
            <a:ext cx="5572164" cy="1357322"/>
          </a:xfrm>
          <a:prstGeom prst="bevel">
            <a:avLst>
              <a:gd name="adj" fmla="val 2294"/>
            </a:avLst>
          </a:prstGeom>
          <a:solidFill>
            <a:srgbClr val="F6B86E">
              <a:alpha val="91765"/>
            </a:srgbClr>
          </a:solidFill>
          <a:ln w="25400" cap="flat">
            <a:solidFill>
              <a:srgbClr val="072F2A"/>
            </a:solidFill>
          </a:ln>
          <a:scene3d>
            <a:camera prst="orthographicFront"/>
            <a:lightRig rig="chilly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инженерных сетей и зданий соцкультбыта в новом микрорайоне комплексной застройки "Юбилейный" в с.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Чажемто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Колпашевского района Томской области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34524,6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38" name="AutoShape 6" descr="https://dev.dengiest.ru/wp-content/uploads/2017/12/Depositphotos_60041281_l-2015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40" name="AutoShape 8" descr="https://dev.dengiest.ru/wp-content/uploads/2017/12/Depositphotos_60041281_l-2015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42" name="AutoShape 10" descr="https://dev.dengiest.ru/wp-content/uploads/2017/12/Depositphotos_60041281_l-2015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844" name="AutoShape 12" descr="https://dev.dengiest.ru/wp-content/uploads/2017/12/Depositphotos_60041281_l-2015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2" name="Picture 4" descr="http://ener-solutions.ru/wp-content/uploads/2019/07/Screenshot-2019-07-17-at-13.12.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2900" y="3571876"/>
            <a:ext cx="2542327" cy="1714512"/>
          </a:xfrm>
          <a:prstGeom prst="rect">
            <a:avLst/>
          </a:prstGeom>
          <a:noFill/>
        </p:spPr>
      </p:pic>
      <p:pic>
        <p:nvPicPr>
          <p:cNvPr id="24" name="Picture 2" descr="http://www.stroy-posobie.ru/wp-content/uploads/2016/12/material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5357826"/>
            <a:ext cx="2500330" cy="1250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428860" y="285728"/>
            <a:ext cx="6429388" cy="785818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Финансовая помощь поселениям Колпашевского района в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2019 году(тыс.руб.)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1500176"/>
          <a:ext cx="8358246" cy="3532032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6598615"/>
                <a:gridCol w="1759631"/>
              </a:tblGrid>
              <a:tr h="673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Исполнено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66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Безвозмездная финансовая помощь (дотация, ИМБТ на сбалансированность)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114191,4   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653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Целевая финансовая помощь - всего: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276090,4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2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из областного бюджета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180668,9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счет средств из районного бюджета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95421,5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41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390281,8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3577" name="TextBox 3"/>
          <p:cNvSpPr txBox="1">
            <a:spLocks noChangeArrowheads="1"/>
          </p:cNvSpPr>
          <p:nvPr/>
        </p:nvSpPr>
        <p:spPr bwMode="auto">
          <a:xfrm>
            <a:off x="8675688" y="0"/>
            <a:ext cx="46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Times New Roman" pitchFamily="18" charset="0"/>
            </a:endParaRPr>
          </a:p>
        </p:txBody>
      </p:sp>
      <p:pic>
        <p:nvPicPr>
          <p:cNvPr id="22530" name="Picture 2" descr="http://www.ukrop-ua.net/uploads/posts/2015-01/thumbs/1421858088_u-proekt-kiyivskogo-byudzhetu-ne-vrahovano-propozicy-na-430-mln-g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5072074"/>
            <a:ext cx="3571900" cy="1785926"/>
          </a:xfrm>
          <a:prstGeom prst="rect">
            <a:avLst/>
          </a:prstGeom>
          <a:noFill/>
        </p:spPr>
      </p:pic>
      <p:pic>
        <p:nvPicPr>
          <p:cNvPr id="2" name="Picture 2" descr="http://img1.liveinternet.ru/images/attach/c/2/70/393/70393638_Dengi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72073"/>
            <a:ext cx="3952876" cy="1785927"/>
          </a:xfrm>
          <a:prstGeom prst="rect">
            <a:avLst/>
          </a:prstGeom>
          <a:noFill/>
        </p:spPr>
      </p:pic>
      <p:pic>
        <p:nvPicPr>
          <p:cNvPr id="22532" name="Picture 4" descr="http://kgoo.ru/wp-content/uploads/2015/07/imagesCA4X1PV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5" y="151465"/>
            <a:ext cx="2386040" cy="113439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7"/>
          <p:cNvSpPr/>
          <p:nvPr/>
        </p:nvSpPr>
        <p:spPr>
          <a:xfrm flipV="1">
            <a:off x="3786182" y="4786322"/>
            <a:ext cx="288925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flipV="1">
            <a:off x="3786182" y="2357430"/>
            <a:ext cx="288925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14810" y="2143116"/>
            <a:ext cx="2571768" cy="857256"/>
          </a:xfrm>
          <a:prstGeom prst="rect">
            <a:avLst/>
          </a:prstGeom>
          <a:solidFill>
            <a:srgbClr val="99FF99"/>
          </a:solidFill>
          <a:ln>
            <a:solidFill>
              <a:schemeClr val="bg1">
                <a:alpha val="66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Ликвидирована 1 школа и 1 филиал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4282" y="2143116"/>
            <a:ext cx="3429024" cy="785818"/>
          </a:xfrm>
          <a:prstGeom prst="roundRect">
            <a:avLst>
              <a:gd name="adj" fmla="val 16141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Оптимизация  расходов на содержание сети муниципальных учреждений</a:t>
            </a:r>
            <a:endParaRPr lang="ru-RU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6929454" y="2357430"/>
            <a:ext cx="217487" cy="188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7215206" y="2071678"/>
            <a:ext cx="1571636" cy="928694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Экономия в; 2019-1429,1 </a:t>
            </a:r>
            <a:r>
              <a:rPr lang="ru-RU" sz="1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т.р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; 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9512" y="3286125"/>
            <a:ext cx="3463794" cy="785817"/>
          </a:xfrm>
          <a:prstGeom prst="roundRect">
            <a:avLst>
              <a:gd name="adj" fmla="val 9992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Экономия от размещения муниципальных закупок на конкурсной основе </a:t>
            </a:r>
            <a:endParaRPr lang="ru-RU" sz="14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4282" y="4429132"/>
            <a:ext cx="3429024" cy="785818"/>
          </a:xfrm>
          <a:prstGeom prst="roundRect">
            <a:avLst>
              <a:gd name="adj" fmla="val 26705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Экономия по потреблению коммунальных услуг</a:t>
            </a:r>
            <a:endParaRPr lang="ru-RU" sz="14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flipV="1">
            <a:off x="3786182" y="3500438"/>
            <a:ext cx="288925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4214810" y="3286124"/>
            <a:ext cx="4572032" cy="714380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Экономия  в 2019 году составила 7801,7 </a:t>
            </a:r>
            <a:r>
              <a:rPr lang="ru-RU" sz="1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т.р</a:t>
            </a:r>
            <a:endParaRPr lang="ru-RU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4282" y="5500702"/>
            <a:ext cx="3429024" cy="857256"/>
          </a:xfrm>
          <a:prstGeom prst="roundRect">
            <a:avLst>
              <a:gd name="adj" fmla="val 26705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Реализация Ведомственных планов повышения эффективности  бюджетных расходов</a:t>
            </a:r>
            <a:endParaRPr lang="ru-RU" sz="14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4214810" y="4429132"/>
            <a:ext cx="4572032" cy="857256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Экономия  в 2019 году составила 6205,4 </a:t>
            </a:r>
            <a:r>
              <a:rPr lang="ru-RU" sz="1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т.р</a:t>
            </a:r>
            <a:endParaRPr lang="ru-RU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4214810" y="5572140"/>
            <a:ext cx="4614046" cy="642942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Экономия составила 1288,9 т.р. </a:t>
            </a:r>
            <a:endParaRPr lang="ru-RU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flipV="1">
            <a:off x="3786182" y="5715016"/>
            <a:ext cx="288925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14282" y="428604"/>
            <a:ext cx="8643998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мероприятий по повышению  эффективности  и оптимизации бюджетных расходов (распоряжение Администрации Колпашевского района от 30.04.2019 №170 «Об утверждении планов мероприятий, направленных на рост доходов, и оптимизации расходов бюджета муниципального образования "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Колпашевский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район" на 2019 год и на плановый период 2020 и 2021 годов»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ОСНОВНЫЕ ПАРАМЕТРЫ БЮДЖЕТА МО «КОЛПАШЕВСКИЙ РАЙОН» ЗА  2019 год</a:t>
            </a:r>
            <a:endParaRPr lang="ru-RU" sz="2000" dirty="0" smtClean="0"/>
          </a:p>
        </p:txBody>
      </p:sp>
      <p:pic>
        <p:nvPicPr>
          <p:cNvPr id="4100" name="Picture 4" descr="http://kartami.ru/img/city/kolpashe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929066"/>
            <a:ext cx="1928825" cy="2571768"/>
          </a:xfrm>
          <a:prstGeom prst="rect">
            <a:avLst/>
          </a:prstGeom>
          <a:noFill/>
        </p:spPr>
      </p:pic>
      <p:pic>
        <p:nvPicPr>
          <p:cNvPr id="8" name="Picture 2" descr="https://xakac.info/files/image/news/e1/b9/20.jpg_200_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1785950" cy="178594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2" name="Плюс 11"/>
          <p:cNvSpPr/>
          <p:nvPr/>
        </p:nvSpPr>
        <p:spPr>
          <a:xfrm>
            <a:off x="7358082" y="5929330"/>
            <a:ext cx="45719" cy="4571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Цилиндр 26"/>
          <p:cNvSpPr/>
          <p:nvPr/>
        </p:nvSpPr>
        <p:spPr>
          <a:xfrm>
            <a:off x="2857488" y="2571744"/>
            <a:ext cx="2143140" cy="3714776"/>
          </a:xfrm>
          <a:prstGeom prst="can">
            <a:avLst/>
          </a:prstGeom>
          <a:solidFill>
            <a:srgbClr val="FF66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 = 1691641,0 тыс. </a:t>
            </a:r>
            <a:r>
              <a:rPr lang="ru-RU" dirty="0" err="1" smtClean="0">
                <a:solidFill>
                  <a:schemeClr val="tx1"/>
                </a:solidFill>
              </a:rPr>
              <a:t>руб</a:t>
            </a:r>
            <a:endParaRPr lang="ru-RU" dirty="0"/>
          </a:p>
        </p:txBody>
      </p:sp>
      <p:sp>
        <p:nvSpPr>
          <p:cNvPr id="28" name="Цилиндр 27"/>
          <p:cNvSpPr/>
          <p:nvPr/>
        </p:nvSpPr>
        <p:spPr>
          <a:xfrm>
            <a:off x="5572132" y="1928802"/>
            <a:ext cx="2143140" cy="4357718"/>
          </a:xfrm>
          <a:prstGeom prst="can">
            <a:avLst/>
          </a:prstGeom>
          <a:solidFill>
            <a:srgbClr val="37C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= 1729929,0  </a:t>
            </a:r>
            <a:r>
              <a:rPr lang="ru-RU" dirty="0" err="1" smtClean="0">
                <a:solidFill>
                  <a:schemeClr val="tx1"/>
                </a:solidFill>
              </a:rPr>
              <a:t>тыс.руб</a:t>
            </a:r>
            <a:endParaRPr lang="ru-RU" dirty="0"/>
          </a:p>
        </p:txBody>
      </p:sp>
      <p:sp>
        <p:nvSpPr>
          <p:cNvPr id="29" name="Цилиндр 28"/>
          <p:cNvSpPr/>
          <p:nvPr/>
        </p:nvSpPr>
        <p:spPr>
          <a:xfrm>
            <a:off x="2928926" y="1928802"/>
            <a:ext cx="2000264" cy="642942"/>
          </a:xfrm>
          <a:prstGeom prst="ca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Дефицит = 38288,0 </a:t>
            </a:r>
            <a:r>
              <a:rPr lang="ru-RU" sz="1600" dirty="0" err="1" smtClean="0">
                <a:solidFill>
                  <a:schemeClr val="tx1"/>
                </a:solidFill>
              </a:rPr>
              <a:t>тыс.руб</a:t>
            </a:r>
            <a:endParaRPr lang="ru-RU" sz="1600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3786182" y="1714488"/>
            <a:ext cx="2428892" cy="285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Динамика муниципального долга МО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Колпашевский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dirty="0" smtClean="0"/>
          </a:p>
        </p:txBody>
      </p:sp>
      <p:pic>
        <p:nvPicPr>
          <p:cNvPr id="27651" name="Picture 2" descr="http://24today.net/image/3428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1928813"/>
            <a:ext cx="30892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sz="half" idx="1"/>
          </p:nvPr>
        </p:nvGraphicFramePr>
        <p:xfrm>
          <a:off x="214282" y="1600200"/>
          <a:ext cx="5500726" cy="475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0638"/>
          <a:ext cx="9144000" cy="6878638"/>
        </p:xfrm>
        <a:graphic>
          <a:graphicData uri="http://schemas.openxmlformats.org/presentationml/2006/ole">
            <p:oleObj spid="_x0000_s54274" name="Image" r:id="rId4" imgW="13206349" imgH="9168254" progId="">
              <p:embed/>
            </p:oleObj>
          </a:graphicData>
        </a:graphic>
      </p:graphicFrame>
      <p:sp>
        <p:nvSpPr>
          <p:cNvPr id="2560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4450" y="2214554"/>
            <a:ext cx="7829550" cy="2071702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ОБРАЗОВАНИЕ</a:t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800" b="1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93089619"/>
              </p:ext>
            </p:extLst>
          </p:nvPr>
        </p:nvGraphicFramePr>
        <p:xfrm>
          <a:off x="179512" y="44625"/>
          <a:ext cx="8686800" cy="511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46" y="5144712"/>
            <a:ext cx="2607854" cy="167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mirmam.pro/userfiles/editor/large/1738_den-semi-deti-v-detskom-sad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62247"/>
            <a:ext cx="2448272" cy="1381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Отдел Бюджетно-экономический\Публичные слушания по бюджету\DSC_037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8"/>
            <a:ext cx="3203848" cy="1772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59" y="3632094"/>
            <a:ext cx="2245238" cy="141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Z:\Отдел Бюджетно-экономический\Публичные слушания по бюджету\DSC0173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69" y="5110326"/>
            <a:ext cx="2952328" cy="1747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63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500" dirty="0" smtClean="0">
                <a:solidFill>
                  <a:srgbClr val="FF0000"/>
                </a:solidFill>
              </a:rPr>
              <a:t>Структура доходов муниципального образования «</a:t>
            </a:r>
            <a:r>
              <a:rPr lang="ru-RU" sz="2500" dirty="0" err="1" smtClean="0">
                <a:solidFill>
                  <a:srgbClr val="FF0000"/>
                </a:solidFill>
              </a:rPr>
              <a:t>Колпашевский</a:t>
            </a:r>
            <a:r>
              <a:rPr lang="ru-RU" sz="2500" dirty="0" smtClean="0">
                <a:solidFill>
                  <a:srgbClr val="FF0000"/>
                </a:solidFill>
              </a:rPr>
              <a:t> район» за 2019 год</a:t>
            </a:r>
          </a:p>
        </p:txBody>
      </p:sp>
      <p:graphicFrame>
        <p:nvGraphicFramePr>
          <p:cNvPr id="7" name="Chart 3"/>
          <p:cNvGraphicFramePr>
            <a:graphicFrameLocks noGrp="1"/>
          </p:cNvGraphicFramePr>
          <p:nvPr>
            <p:ph idx="4294967295"/>
          </p:nvPr>
        </p:nvGraphicFramePr>
        <p:xfrm>
          <a:off x="142844" y="1285860"/>
          <a:ext cx="8858312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6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Структура расходов ГРБС – Управление образования Администрации Колпашевского района за 2019 год</a:t>
            </a:r>
            <a:r>
              <a:rPr lang="ru-RU" sz="2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ru-RU" sz="2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endParaRPr lang="ru-RU" sz="28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30596058"/>
              </p:ext>
            </p:extLst>
          </p:nvPr>
        </p:nvGraphicFramePr>
        <p:xfrm>
          <a:off x="35496" y="1052737"/>
          <a:ext cx="9001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9656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40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300" i="1" dirty="0">
                <a:solidFill>
                  <a:srgbClr val="FF0000"/>
                </a:solidFill>
                <a:latin typeface="Cambria" panose="02040503050406030204" pitchFamily="18" charset="0"/>
              </a:rPr>
              <a:t>Структура 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расходов муниципальных </a:t>
            </a:r>
            <a:r>
              <a:rPr lang="ru-RU" sz="2300" i="1" dirty="0">
                <a:solidFill>
                  <a:srgbClr val="FF0000"/>
                </a:solidFill>
                <a:latin typeface="Cambria" panose="02040503050406030204" pitchFamily="18" charset="0"/>
              </a:rPr>
              <a:t>организаций дошкольного 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образования Колпашевского района за 2019 год</a:t>
            </a:r>
            <a:endParaRPr lang="ru-RU" sz="23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221088"/>
            <a:ext cx="288032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7660" y="1130858"/>
            <a:ext cx="2144493" cy="1346473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Обеспечены государственные гарантии на дошкольное образование, созданы условия для реализации  дошкольного образования, присмотра и ухода 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038877" y="1130858"/>
            <a:ext cx="1115616" cy="914400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177,7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97785" y="1130858"/>
            <a:ext cx="1751466" cy="9144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 8 детских садах для 1451  воспитанника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6651" y="2836080"/>
            <a:ext cx="2144491" cy="914400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Достигнут установленный на 2019  год уровень средней заработной платы педагогических работников детских садов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45851" y="2450218"/>
            <a:ext cx="1075652" cy="1219968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Дополнительный объем средств 27,3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30321" y="2243748"/>
            <a:ext cx="1679458" cy="163291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Среднесписочный состав педагогических работников –  143,4 человек, уровень средней заработной платы  - 42569,1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6190" y="4343989"/>
            <a:ext cx="2144491" cy="914400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Проведен текущий ремонт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14011" y="4142239"/>
            <a:ext cx="1776264" cy="139734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Выполнен ремонт окон, труб водоснабжения, системы отопления, системы вентиляции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15113" y="4343989"/>
            <a:ext cx="1043607" cy="914400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 4,7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6191" y="5904520"/>
            <a:ext cx="2144491" cy="725624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Предоставлена компенсация </a:t>
            </a:r>
            <a:r>
              <a:rPr lang="ru-RU" sz="1200" dirty="0">
                <a:solidFill>
                  <a:schemeClr val="tx1"/>
                </a:solidFill>
              </a:rPr>
              <a:t>проезда к месту проведения отпуска и обратно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15111" y="5754843"/>
            <a:ext cx="1043608" cy="914400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 1,5 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14189" y="5958539"/>
            <a:ext cx="1742256" cy="72562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59 работникам детских садов Колпашевского района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796136" y="1385356"/>
            <a:ext cx="288032" cy="484632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7775029" y="1385356"/>
            <a:ext cx="288032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5769913" y="3060203"/>
            <a:ext cx="288032" cy="484632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7709779" y="2929904"/>
            <a:ext cx="353280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5720680" y="4606674"/>
            <a:ext cx="282198" cy="484632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7790276" y="4606674"/>
            <a:ext cx="324837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5751140" y="6064115"/>
            <a:ext cx="372174" cy="484632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7867198" y="6146801"/>
            <a:ext cx="247914" cy="3442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68323072"/>
              </p:ext>
            </p:extLst>
          </p:nvPr>
        </p:nvGraphicFramePr>
        <p:xfrm>
          <a:off x="220303" y="1308988"/>
          <a:ext cx="3248767" cy="2282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3479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" y="-1488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ru-RU" sz="2300" i="1" dirty="0">
                <a:solidFill>
                  <a:srgbClr val="FF0000"/>
                </a:solidFill>
                <a:latin typeface="Cambria" panose="02040503050406030204" pitchFamily="18" charset="0"/>
              </a:rPr>
              <a:t>Структура расходов 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муниципальных общеобразовательных организаций </a:t>
            </a:r>
            <a:r>
              <a:rPr lang="ru-RU" sz="2300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колпашевского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района за 2019 год</a:t>
            </a:r>
            <a:endParaRPr lang="ru-RU" sz="23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055"/>
            <a:ext cx="3240360" cy="258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7109" y="784725"/>
            <a:ext cx="2088232" cy="2140221"/>
          </a:xfrm>
          <a:prstGeom prst="rect">
            <a:avLst/>
          </a:prstGeom>
          <a:solidFill>
            <a:srgbClr val="FF66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Обеспечены государственные гарантии на получение дошкольного и общего образования, созданы условия для реализации общего и дошкольного образования, созданы условия для введения ФГОС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72404" y="784724"/>
            <a:ext cx="1994025" cy="2284236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 17 общеобразовательных организациях для 5252 обучающихся и 694 воспитанников.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Среднесписочный состав педагогических работников – </a:t>
            </a:r>
            <a:r>
              <a:rPr lang="ru-RU" sz="1200" dirty="0" smtClean="0">
                <a:solidFill>
                  <a:schemeClr val="tx1"/>
                </a:solidFill>
              </a:rPr>
              <a:t>482,3 человека,  </a:t>
            </a:r>
            <a:r>
              <a:rPr lang="ru-RU" sz="1200" dirty="0">
                <a:solidFill>
                  <a:schemeClr val="tx1"/>
                </a:solidFill>
              </a:rPr>
              <a:t>уровень средней заработной платы – </a:t>
            </a:r>
            <a:r>
              <a:rPr lang="ru-RU" sz="1200" dirty="0" smtClean="0">
                <a:solidFill>
                  <a:schemeClr val="tx1"/>
                </a:solidFill>
              </a:rPr>
              <a:t>42786,4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95220" y="1029854"/>
            <a:ext cx="1148780" cy="1319026"/>
          </a:xfrm>
          <a:prstGeom prst="roundRect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577,9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млн.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97029" y="3287782"/>
            <a:ext cx="2029147" cy="950286"/>
          </a:xfrm>
          <a:prstGeom prst="rect">
            <a:avLst/>
          </a:prstGeom>
          <a:solidFill>
            <a:srgbClr val="FF66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Проведен текущий ремонт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57136" y="3126662"/>
            <a:ext cx="2018940" cy="1454466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Выполнен ремонт кабинетов «</a:t>
            </a:r>
            <a:r>
              <a:rPr lang="ru-RU" sz="1200" dirty="0">
                <a:solidFill>
                  <a:schemeClr val="tx1"/>
                </a:solidFill>
              </a:rPr>
              <a:t>Точка роста», </a:t>
            </a:r>
            <a:r>
              <a:rPr lang="ru-RU" sz="1200" dirty="0" smtClean="0">
                <a:solidFill>
                  <a:schemeClr val="tx1"/>
                </a:solidFill>
              </a:rPr>
              <a:t>освещения</a:t>
            </a:r>
            <a:r>
              <a:rPr lang="ru-RU" sz="1200" dirty="0">
                <a:solidFill>
                  <a:schemeClr val="tx1"/>
                </a:solidFill>
              </a:rPr>
              <a:t>, оконных блоков, </a:t>
            </a:r>
            <a:r>
              <a:rPr lang="ru-RU" sz="1200" dirty="0" smtClean="0">
                <a:solidFill>
                  <a:schemeClr val="tx1"/>
                </a:solidFill>
              </a:rPr>
              <a:t>автоматической пожарной сигнализации, </a:t>
            </a:r>
            <a:r>
              <a:rPr lang="ru-RU" sz="1200" dirty="0"/>
              <a:t>внутренней системы водоснабжения и системы пожаротушения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61524" y="3126662"/>
            <a:ext cx="1103053" cy="1238442"/>
          </a:xfrm>
          <a:prstGeom prst="roundRect">
            <a:avLst/>
          </a:prstGeom>
          <a:solidFill>
            <a:srgbClr val="66FF3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9,4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млн.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68057" y="5906164"/>
            <a:ext cx="2058119" cy="890363"/>
          </a:xfrm>
          <a:prstGeom prst="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Предоставлена компенсация проезда к месту проведения отпуска и обратно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54648" y="5886062"/>
            <a:ext cx="2011783" cy="894844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136  работникам общеобразовательных организаций Колпашевского района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071840" y="5936121"/>
            <a:ext cx="1082418" cy="830440"/>
          </a:xfrm>
          <a:prstGeom prst="roundRect">
            <a:avLst/>
          </a:prstGeom>
          <a:solidFill>
            <a:srgbClr val="66FF3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3,9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млн.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66198" y="4733827"/>
            <a:ext cx="2086794" cy="792263"/>
          </a:xfrm>
          <a:prstGeom prst="rect">
            <a:avLst/>
          </a:prstGeom>
          <a:solidFill>
            <a:srgbClr val="FF66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Обеспечены питанием дети из малоимущих семей, дети с ОВЗ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804808" y="4733823"/>
            <a:ext cx="2047660" cy="868060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Организовано питание для 1472  обучающихся из малоимущих семей и 679 детей с ОВЗ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051049" y="4774936"/>
            <a:ext cx="1088395" cy="785834"/>
          </a:xfrm>
          <a:prstGeom prst="roundRect">
            <a:avLst/>
          </a:prstGeom>
          <a:solidFill>
            <a:srgbClr val="66FF33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18,7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млн.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486554" y="1429452"/>
            <a:ext cx="268094" cy="38589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5436014" y="6217633"/>
            <a:ext cx="303257" cy="38589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5500740" y="4974908"/>
            <a:ext cx="301654" cy="38589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трелка вправо 32"/>
          <p:cNvSpPr/>
          <p:nvPr/>
        </p:nvSpPr>
        <p:spPr>
          <a:xfrm>
            <a:off x="5426175" y="3595163"/>
            <a:ext cx="367348" cy="385890"/>
          </a:xfrm>
          <a:prstGeom prst="rightArrow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трелка вправо 34"/>
          <p:cNvSpPr/>
          <p:nvPr/>
        </p:nvSpPr>
        <p:spPr>
          <a:xfrm>
            <a:off x="7805281" y="3595735"/>
            <a:ext cx="285506" cy="38589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трелка вправо 36"/>
          <p:cNvSpPr/>
          <p:nvPr/>
        </p:nvSpPr>
        <p:spPr>
          <a:xfrm>
            <a:off x="7725439" y="1486828"/>
            <a:ext cx="285506" cy="38589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трелка вправо 37"/>
          <p:cNvSpPr/>
          <p:nvPr/>
        </p:nvSpPr>
        <p:spPr>
          <a:xfrm>
            <a:off x="7852468" y="4974908"/>
            <a:ext cx="285506" cy="38589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>
            <a:off x="7776076" y="6178994"/>
            <a:ext cx="285506" cy="38589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024336" cy="252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797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ru-RU" sz="1800" i="1" dirty="0">
                <a:solidFill>
                  <a:srgbClr val="FF0000"/>
                </a:solidFill>
                <a:latin typeface="Cambria" panose="02040503050406030204" pitchFamily="18" charset="0"/>
              </a:rPr>
              <a:t>Структура </a:t>
            </a:r>
            <a:r>
              <a:rPr lang="ru-RU" sz="1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расходов муниципальных </a:t>
            </a:r>
            <a:r>
              <a:rPr lang="ru-RU" sz="1800" i="1" dirty="0">
                <a:solidFill>
                  <a:srgbClr val="FF0000"/>
                </a:solidFill>
                <a:latin typeface="Cambria" panose="02040503050406030204" pitchFamily="18" charset="0"/>
              </a:rPr>
              <a:t>организаций дополнительного </a:t>
            </a:r>
            <a:r>
              <a:rPr lang="ru-RU" sz="1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образования </a:t>
            </a:r>
            <a:r>
              <a:rPr lang="ru-RU" sz="1800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колпашевского</a:t>
            </a:r>
            <a:r>
              <a:rPr lang="ru-RU" sz="18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района за 2019 год 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3850" y="1156395"/>
            <a:ext cx="2088232" cy="12631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Предоставлены образовательные услуги по дополнительным общеобразовательным программам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0112" y="1106095"/>
            <a:ext cx="2232248" cy="1098773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 </a:t>
            </a:r>
            <a:r>
              <a:rPr lang="ru-RU" sz="1400" dirty="0" smtClean="0">
                <a:solidFill>
                  <a:schemeClr val="tx1"/>
                </a:solidFill>
              </a:rPr>
              <a:t>4 организациях дополнительного образования </a:t>
            </a:r>
            <a:r>
              <a:rPr lang="ru-RU" sz="1400" dirty="0">
                <a:solidFill>
                  <a:schemeClr val="tx1"/>
                </a:solidFill>
              </a:rPr>
              <a:t>для </a:t>
            </a:r>
            <a:r>
              <a:rPr lang="ru-RU" sz="1400" dirty="0" smtClean="0">
                <a:solidFill>
                  <a:schemeClr val="tx1"/>
                </a:solidFill>
              </a:rPr>
              <a:t> 2766 обучающихся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00393" y="1106095"/>
            <a:ext cx="1043608" cy="1098773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33,0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9952" y="2751946"/>
            <a:ext cx="2088232" cy="12531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Достигнут установленный на 2019 год уровень средней заработной платы педагогических работников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73514" y="4310235"/>
            <a:ext cx="2088232" cy="105303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Предоставлена компенсация проезда к месту отдыха и обратно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55754" y="2564904"/>
            <a:ext cx="2256606" cy="1440160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Среднесписочный состав педагогических работников – 79,2 человек, уровень средней заработной платы – 42452,2  рубля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28559" y="4285655"/>
            <a:ext cx="2232248" cy="1092892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29 работникам организаций дополнительного образования Колпашевского района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26146" y="2564904"/>
            <a:ext cx="1032725" cy="1584176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Дополнительный объем средств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33,4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00394" y="4281047"/>
            <a:ext cx="1032725" cy="1272139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0,9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16054" y="5553182"/>
            <a:ext cx="2088232" cy="126980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Организована работа территориальной  психолого-медико-педагогической комиссии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47866" y="5730983"/>
            <a:ext cx="2232248" cy="694160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300 детей  прошли обследование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00392" y="5730987"/>
            <a:ext cx="1043607" cy="1127017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Объем средств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0,5 </a:t>
            </a:r>
            <a:r>
              <a:rPr lang="ru-RU" sz="1200" dirty="0" err="1" smtClean="0">
                <a:solidFill>
                  <a:schemeClr val="tx1"/>
                </a:solidFill>
              </a:rPr>
              <a:t>млн.рублей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323285" y="1598061"/>
            <a:ext cx="288032" cy="3798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4" name="Стрелка вправо 23"/>
          <p:cNvSpPr/>
          <p:nvPr/>
        </p:nvSpPr>
        <p:spPr>
          <a:xfrm>
            <a:off x="5311105" y="3106296"/>
            <a:ext cx="288032" cy="3798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6" name="Стрелка вправо 25"/>
          <p:cNvSpPr/>
          <p:nvPr/>
        </p:nvSpPr>
        <p:spPr>
          <a:xfrm>
            <a:off x="7812361" y="3106296"/>
            <a:ext cx="288032" cy="37983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8" name="Стрелка вправо 27"/>
          <p:cNvSpPr/>
          <p:nvPr/>
        </p:nvSpPr>
        <p:spPr>
          <a:xfrm>
            <a:off x="5359834" y="5946047"/>
            <a:ext cx="288032" cy="3798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9" name="Стрелка вправо 28"/>
          <p:cNvSpPr/>
          <p:nvPr/>
        </p:nvSpPr>
        <p:spPr>
          <a:xfrm>
            <a:off x="5292080" y="4655236"/>
            <a:ext cx="319236" cy="3798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1" name="Стрелка вправо 30"/>
          <p:cNvSpPr/>
          <p:nvPr/>
        </p:nvSpPr>
        <p:spPr>
          <a:xfrm>
            <a:off x="7876040" y="4727199"/>
            <a:ext cx="258291" cy="37983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2" name="Стрелка вправо 31"/>
          <p:cNvSpPr/>
          <p:nvPr/>
        </p:nvSpPr>
        <p:spPr>
          <a:xfrm>
            <a:off x="7880114" y="5946047"/>
            <a:ext cx="258291" cy="37983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3" name="Стрелка вправо 32"/>
          <p:cNvSpPr/>
          <p:nvPr/>
        </p:nvSpPr>
        <p:spPr>
          <a:xfrm>
            <a:off x="7831387" y="1568931"/>
            <a:ext cx="290288" cy="37983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34" name="Picture 2" descr="M:\Входящая почта\Анянова ОБ\фото. шоу роботов\IMG_8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3" y="3486125"/>
            <a:ext cx="2821973" cy="1599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M:\Входящая почта\Анянова ОБ\фото. шоу роботов\IMG_8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5" y="5035069"/>
            <a:ext cx="2821973" cy="1787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1" y="1308661"/>
            <a:ext cx="3060775" cy="19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57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296144"/>
          </a:xfrm>
        </p:spPr>
        <p:txBody>
          <a:bodyPr>
            <a:noAutofit/>
          </a:bodyPr>
          <a:lstStyle/>
          <a:p>
            <a:pPr algn="ctr"/>
            <a:r>
              <a:rPr lang="ru-RU" sz="2300" i="1" dirty="0">
                <a:solidFill>
                  <a:srgbClr val="FF0000"/>
                </a:solidFill>
                <a:latin typeface="Cambria" panose="02040503050406030204" pitchFamily="18" charset="0"/>
              </a:rPr>
              <a:t>Структура расходов муниципальных 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образовательных организаций </a:t>
            </a:r>
            <a:r>
              <a:rPr lang="ru-RU" sz="2300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колпашевского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района на организацию отдыха обучающихся в 2019 году </a:t>
            </a:r>
            <a:endParaRPr lang="ru-RU" sz="23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83443" y="1412776"/>
            <a:ext cx="1923089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Оздоровительные лагеря на базе МОО (в летние каникулы-21 день, в осенние каникулы-5 дней)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flipV="1">
            <a:off x="5608265" y="1772816"/>
            <a:ext cx="319035" cy="504056"/>
          </a:xfrm>
          <a:prstGeom prst="rightArrow">
            <a:avLst>
              <a:gd name="adj1" fmla="val 50000"/>
              <a:gd name="adj2" fmla="val 464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27302" y="1412776"/>
            <a:ext cx="1635374" cy="1224136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На базе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13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МОО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функционировал 41 отряд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для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1024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детей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7562676" y="1822579"/>
            <a:ext cx="232726" cy="548545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812360" y="1556792"/>
            <a:ext cx="1212832" cy="1080120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Объем средств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6,2 млн.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83442" y="3009173"/>
            <a:ext cx="1908305" cy="9216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Лагеря труда и отдыха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базе МОО (в летние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каникулы-14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дней)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71" y="3287810"/>
            <a:ext cx="31903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940153" y="2936578"/>
            <a:ext cx="1510996" cy="114049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На базе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14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МОО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функционировало 15 отрядов для 376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детей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52" y="3213969"/>
            <a:ext cx="303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24169" y="2936579"/>
            <a:ext cx="1201025" cy="994215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Объем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средств 1,0 млн. рублей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Calibri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3443" y="5614582"/>
            <a:ext cx="1923089" cy="10543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Загородные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стационарные оздоровительные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организации Томской области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51" y="5913432"/>
            <a:ext cx="29965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940154" y="5622064"/>
            <a:ext cx="1524578" cy="107310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Предоставлено 27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путевок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18 дней,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25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путевок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10 дней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51" y="5870565"/>
            <a:ext cx="344338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854397" y="5575866"/>
            <a:ext cx="1170797" cy="1119305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Объем средств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0,4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млн.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рублей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Calibri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83443" y="4461046"/>
            <a:ext cx="189909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Экологическая экспедиция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25" y="4571016"/>
            <a:ext cx="31903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940152" y="4342515"/>
            <a:ext cx="1452555" cy="99413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На базе 1 МОО организовано 2 экспедиции для 12 детей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48" y="4603921"/>
            <a:ext cx="3048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776805" y="4342515"/>
            <a:ext cx="1189394" cy="994139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Объем средств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0,008 млн. рублей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Calibri"/>
            </a:endParaRPr>
          </a:p>
        </p:txBody>
      </p:sp>
      <p:pic>
        <p:nvPicPr>
          <p:cNvPr id="1032" name="Picture 8" descr="Z:\Отдел Развития\+СПЕЦИАЛИСТЫ\Вергелес Н.Ф\Лето 2017 фото\DSC_00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41269"/>
            <a:ext cx="3456384" cy="2595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Отдел Развития\+СПЕЦИАЛИСТЫ\Вергелес Н.Ф\Лето 2017 фото\DSC_00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6"/>
            <a:ext cx="3456385" cy="2591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2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696" y="116632"/>
            <a:ext cx="9173696" cy="936104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Реализация муниципальной программы «Развитие муниципальной системы образования Колпашевского района</a:t>
            </a:r>
            <a:r>
              <a:rPr lang="ru-RU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» в 2019 году</a:t>
            </a:r>
            <a: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23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endParaRPr lang="ru-RU" sz="23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83" y="815303"/>
            <a:ext cx="7731103" cy="3477794"/>
          </a:xfrm>
          <a:prstGeom prst="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</a:rPr>
              <a:t> 2,8 </a:t>
            </a:r>
            <a:r>
              <a:rPr lang="ru-RU" sz="1500" dirty="0" err="1" smtClean="0">
                <a:solidFill>
                  <a:schemeClr val="tx1"/>
                </a:solidFill>
              </a:rPr>
              <a:t>млн.рублей</a:t>
            </a:r>
            <a:r>
              <a:rPr lang="ru-RU" sz="1500" dirty="0" smtClean="0">
                <a:solidFill>
                  <a:schemeClr val="tx1"/>
                </a:solidFill>
              </a:rPr>
              <a:t> – в МАОУ «СОШ № 7» обновлено материально-техническое оснащение и 100% педагогических работников повысили квалификацию;</a:t>
            </a:r>
          </a:p>
          <a:p>
            <a:pPr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</a:rPr>
              <a:t> 3,2 </a:t>
            </a:r>
            <a:r>
              <a:rPr lang="ru-RU" sz="1500" dirty="0" err="1" smtClean="0">
                <a:solidFill>
                  <a:schemeClr val="tx1"/>
                </a:solidFill>
              </a:rPr>
              <a:t>млн.рублей</a:t>
            </a:r>
            <a:r>
              <a:rPr lang="ru-RU" sz="1500" dirty="0" smtClean="0">
                <a:solidFill>
                  <a:schemeClr val="tx1"/>
                </a:solidFill>
              </a:rPr>
              <a:t> – приобретено новейшее оборудование для реализации общеобразовательных программ, программ дополнительного образования,  внеурочной деятельности в МБОУ «Тогурская СОШ и МБОУ «Чажемтовская СОШ»;</a:t>
            </a:r>
          </a:p>
          <a:p>
            <a:pPr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</a:rPr>
              <a:t> 0,1 </a:t>
            </a:r>
            <a:r>
              <a:rPr lang="ru-RU" sz="1500" dirty="0" err="1" smtClean="0">
                <a:solidFill>
                  <a:schemeClr val="tx1"/>
                </a:solidFill>
              </a:rPr>
              <a:t>млн.рублей</a:t>
            </a:r>
            <a:r>
              <a:rPr lang="ru-RU" sz="1500" dirty="0" smtClean="0">
                <a:solidFill>
                  <a:schemeClr val="tx1"/>
                </a:solidFill>
              </a:rPr>
              <a:t> - функционировал сетевой профиль «</a:t>
            </a:r>
            <a:r>
              <a:rPr lang="ru-RU" sz="1500" dirty="0" err="1" smtClean="0">
                <a:solidFill>
                  <a:schemeClr val="tx1"/>
                </a:solidFill>
              </a:rPr>
              <a:t>Педкласс</a:t>
            </a:r>
            <a:r>
              <a:rPr lang="ru-RU" sz="1500" dirty="0" smtClean="0">
                <a:solidFill>
                  <a:schemeClr val="tx1"/>
                </a:solidFill>
              </a:rPr>
              <a:t>»  - 16 выпускников поступили </a:t>
            </a:r>
            <a:r>
              <a:rPr lang="ru-RU" sz="1500" dirty="0">
                <a:solidFill>
                  <a:schemeClr val="tx1"/>
                </a:solidFill>
              </a:rPr>
              <a:t>на педагогические </a:t>
            </a:r>
            <a:r>
              <a:rPr lang="ru-RU" sz="1500" dirty="0" smtClean="0">
                <a:solidFill>
                  <a:schemeClr val="tx1"/>
                </a:solidFill>
              </a:rPr>
              <a:t>профессии;</a:t>
            </a:r>
            <a:endParaRPr lang="ru-RU" sz="1500" dirty="0">
              <a:solidFill>
                <a:schemeClr val="tx1"/>
              </a:solidFill>
            </a:endParaRPr>
          </a:p>
          <a:p>
            <a:r>
              <a:rPr lang="ru-RU" sz="1500" dirty="0" smtClean="0">
                <a:solidFill>
                  <a:schemeClr val="tx1"/>
                </a:solidFill>
              </a:rPr>
              <a:t>- 0,1 </a:t>
            </a:r>
            <a:r>
              <a:rPr lang="ru-RU" sz="1500" dirty="0" err="1" smtClean="0">
                <a:solidFill>
                  <a:schemeClr val="tx1"/>
                </a:solidFill>
              </a:rPr>
              <a:t>млн.рублей</a:t>
            </a:r>
            <a:r>
              <a:rPr lang="ru-RU" sz="1500" dirty="0" smtClean="0">
                <a:solidFill>
                  <a:schemeClr val="tx1"/>
                </a:solidFill>
              </a:rPr>
              <a:t> – оказаны меры социальной поддержки, в том</a:t>
            </a:r>
            <a:r>
              <a:rPr lang="en-US" sz="1500" dirty="0" smtClean="0">
                <a:solidFill>
                  <a:schemeClr val="tx1"/>
                </a:solidFill>
              </a:rPr>
              <a:t> </a:t>
            </a:r>
            <a:r>
              <a:rPr lang="ru-RU" sz="1500" dirty="0" smtClean="0">
                <a:solidFill>
                  <a:schemeClr val="tx1"/>
                </a:solidFill>
              </a:rPr>
              <a:t>числе – 1 целевому студенту оплачен проезд к месту учебы и обратно;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- 0,5 </a:t>
            </a:r>
            <a:r>
              <a:rPr lang="ru-RU" sz="1500" dirty="0" err="1" smtClean="0">
                <a:solidFill>
                  <a:schemeClr val="tx1"/>
                </a:solidFill>
              </a:rPr>
              <a:t>млн.рублей</a:t>
            </a:r>
            <a:r>
              <a:rPr lang="ru-RU" sz="1500" dirty="0">
                <a:solidFill>
                  <a:schemeClr val="tx1"/>
                </a:solidFill>
              </a:rPr>
              <a:t> - </a:t>
            </a:r>
            <a:r>
              <a:rPr lang="ru-RU" sz="1500" dirty="0" smtClean="0">
                <a:solidFill>
                  <a:schemeClr val="tx1"/>
                </a:solidFill>
              </a:rPr>
              <a:t>функционировало </a:t>
            </a:r>
            <a:r>
              <a:rPr lang="ru-RU" sz="1500" dirty="0">
                <a:solidFill>
                  <a:schemeClr val="tx1"/>
                </a:solidFill>
              </a:rPr>
              <a:t>14 районных методических </a:t>
            </a:r>
            <a:r>
              <a:rPr lang="ru-RU" sz="1500" dirty="0" smtClean="0">
                <a:solidFill>
                  <a:schemeClr val="tx1"/>
                </a:solidFill>
              </a:rPr>
              <a:t>объединений, </a:t>
            </a:r>
            <a:r>
              <a:rPr lang="ru-RU" sz="1500" dirty="0">
                <a:solidFill>
                  <a:schemeClr val="tx1"/>
                </a:solidFill>
              </a:rPr>
              <a:t>клуб молодых педагогов, лучшему педагогическому работнику была выплачена премия Главы Колпашевского </a:t>
            </a:r>
            <a:r>
              <a:rPr lang="ru-RU" sz="1500" dirty="0" smtClean="0">
                <a:solidFill>
                  <a:schemeClr val="tx1"/>
                </a:solidFill>
              </a:rPr>
              <a:t>района;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- 5,7 </a:t>
            </a:r>
            <a:r>
              <a:rPr lang="ru-RU" sz="1500" dirty="0" err="1" smtClean="0">
                <a:solidFill>
                  <a:schemeClr val="tx1"/>
                </a:solidFill>
              </a:rPr>
              <a:t>млн.рублей</a:t>
            </a:r>
            <a:r>
              <a:rPr lang="ru-RU" sz="1500" dirty="0" smtClean="0">
                <a:solidFill>
                  <a:schemeClr val="tx1"/>
                </a:solidFill>
              </a:rPr>
              <a:t> – 323 обучающихся  </a:t>
            </a:r>
            <a:r>
              <a:rPr lang="ru-RU" sz="1500" dirty="0">
                <a:solidFill>
                  <a:schemeClr val="tx1"/>
                </a:solidFill>
              </a:rPr>
              <a:t>в </a:t>
            </a:r>
            <a:r>
              <a:rPr lang="ru-RU" sz="1500" dirty="0" smtClean="0">
                <a:solidFill>
                  <a:schemeClr val="tx1"/>
                </a:solidFill>
              </a:rPr>
              <a:t>2019 </a:t>
            </a:r>
            <a:r>
              <a:rPr lang="ru-RU" sz="1500" dirty="0">
                <a:solidFill>
                  <a:schemeClr val="tx1"/>
                </a:solidFill>
              </a:rPr>
              <a:t>году </a:t>
            </a:r>
            <a:r>
              <a:rPr lang="ru-RU" sz="1500" dirty="0" smtClean="0">
                <a:solidFill>
                  <a:schemeClr val="tx1"/>
                </a:solidFill>
              </a:rPr>
              <a:t>обучались </a:t>
            </a:r>
            <a:r>
              <a:rPr lang="ru-RU" sz="1500" dirty="0">
                <a:solidFill>
                  <a:schemeClr val="tx1"/>
                </a:solidFill>
              </a:rPr>
              <a:t>по сертифицированным оплачиваемым </a:t>
            </a:r>
            <a:r>
              <a:rPr lang="ru-RU" sz="1500" dirty="0" smtClean="0">
                <a:solidFill>
                  <a:schemeClr val="tx1"/>
                </a:solidFill>
              </a:rPr>
              <a:t>программам.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38886" y="1391367"/>
            <a:ext cx="1347915" cy="1080120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средств 12,4 млн. рублей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Z:\Отдел Развития\+СПЕЦИАЛИСТЫ\Чернова Н.В\Фото СОШ 4\Проходной зал (после ремонта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" y="4293101"/>
            <a:ext cx="2704061" cy="2577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48" y="4293097"/>
            <a:ext cx="2899801" cy="2581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40337/v840337982/1b8a0/U_lWX7whxs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8" y="4293097"/>
            <a:ext cx="4536503" cy="2597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626131/v626131689/d22f/UAkviHJVpI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60" y="4005064"/>
            <a:ext cx="1031374" cy="964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60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696" y="116632"/>
            <a:ext cx="9173696" cy="936104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Реализация </a:t>
            </a:r>
            <a:r>
              <a:rPr lang="ru-RU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муниципальной </a:t>
            </a:r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программы «Обеспечение безопасности населения Колпашевского района»</a:t>
            </a:r>
            <a:b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 </a:t>
            </a:r>
            <a:r>
              <a:rPr lang="ru-RU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2019 году</a:t>
            </a:r>
            <a:endParaRPr lang="ru-RU" sz="23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9624" y="1065975"/>
            <a:ext cx="7622736" cy="1858973"/>
          </a:xfrm>
          <a:prstGeom prst="rect">
            <a:avLst/>
          </a:prstGeom>
          <a:solidFill>
            <a:srgbClr val="FF99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</a:rPr>
              <a:t>-0,2 </a:t>
            </a:r>
            <a:r>
              <a:rPr lang="ru-RU" sz="1600" dirty="0" err="1" smtClean="0">
                <a:solidFill>
                  <a:prstClr val="black"/>
                </a:solidFill>
              </a:rPr>
              <a:t>млн.рублей</a:t>
            </a:r>
            <a:r>
              <a:rPr lang="ru-RU" sz="1600" dirty="0" smtClean="0">
                <a:solidFill>
                  <a:prstClr val="black"/>
                </a:solidFill>
              </a:rPr>
              <a:t>- установлено 15 камер видеонаблюдения, 2 видеорегистратора и заменено 2 жестких диска;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- 0,3 </a:t>
            </a:r>
            <a:r>
              <a:rPr lang="ru-RU" sz="16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млн.рублей</a:t>
            </a:r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- проведено 24  </a:t>
            </a:r>
            <a:r>
              <a:rPr lang="ru-RU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мероприятий профилактической </a:t>
            </a:r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направленности, в том числе на пресечение правонарушений</a:t>
            </a:r>
            <a:r>
              <a:rPr lang="ru-RU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, на профилактику дорожно-транспортного </a:t>
            </a:r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травматизма;</a:t>
            </a:r>
            <a:endParaRPr lang="ru-RU" sz="16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-2,8 </a:t>
            </a:r>
            <a:r>
              <a:rPr lang="ru-RU" sz="16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млн.рублей</a:t>
            </a:r>
            <a:r>
              <a:rPr lang="ru-RU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– приведено в нормативное состояние ограждение в МАДОУ № 19 (283 м), ГДО МАОУ «СОШ № 2» (320 м), МАДОУ ЦРР д/с «Золотой ключик (389,5м);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56376" y="1065975"/>
            <a:ext cx="1118538" cy="1138893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Объем средств 3,4 млн.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yamkino45.narod.ru/assets/img/bezopasdd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35" y="2971926"/>
            <a:ext cx="2414010" cy="1854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conom-1.KOLPRUO.000\AppData\Local\Temp\Rar$DIa0.707\DSC08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9" y="2924944"/>
            <a:ext cx="2833702" cy="1901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conom-1.KOLPRUO.000\AppData\Local\Microsoft\Windows\Temporary Internet Files\Content.Outlook\MUCXF0CS\IMG-20171027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1" y="2971926"/>
            <a:ext cx="2472271" cy="1854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conom-1.KOLPRUO.000\AppData\Local\Microsoft\Windows\Temporary Internet Files\Content.Outlook\MUCXF0CS\WP_20180508_13_04_45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59" y="4826104"/>
            <a:ext cx="2558559" cy="2043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econom-1.KOLPRUO.000\AppData\Local\Temp\Rar$DIa0.776\DSC085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760360"/>
            <a:ext cx="2948738" cy="2100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econom-1.KOLPRUO.000\AppData\Local\Microsoft\Windows\Temporary Internet Files\Content.Outlook\MUCXF0CS\P13604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82" y="4826104"/>
            <a:ext cx="2516230" cy="2000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45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696" y="116632"/>
            <a:ext cx="9173696" cy="1296144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Реализация муниципальных </a:t>
            </a:r>
            <a:r>
              <a:rPr lang="ru-RU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программ </a:t>
            </a:r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«Развитие молодежной политики, физической культуры и массового спорта на территории муниципального образования «Колпашевский район»</a:t>
            </a:r>
            <a:b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2000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ru-RU" sz="2000" i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 2019 году</a:t>
            </a:r>
            <a:endParaRPr lang="ru-RU" sz="23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1337" y="1340768"/>
            <a:ext cx="5852582" cy="3672408"/>
          </a:xfrm>
          <a:prstGeom prst="rect">
            <a:avLst/>
          </a:prstGeom>
          <a:solidFill>
            <a:srgbClr val="FF99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black"/>
                </a:solidFill>
              </a:rPr>
              <a:t>-</a:t>
            </a:r>
            <a:r>
              <a:rPr lang="ru-RU" dirty="0" smtClean="0">
                <a:solidFill>
                  <a:prstClr val="black"/>
                </a:solidFill>
              </a:rPr>
              <a:t>приобретено 3 комплекта оборудования для малобюджетных </a:t>
            </a:r>
            <a:r>
              <a:rPr lang="ru-RU" dirty="0">
                <a:solidFill>
                  <a:prstClr val="black"/>
                </a:solidFill>
              </a:rPr>
              <a:t>спортивных площадок для подготовки к выполнению и выполнения нормативов Комплекса </a:t>
            </a:r>
            <a:r>
              <a:rPr lang="ru-RU" dirty="0" smtClean="0">
                <a:solidFill>
                  <a:prstClr val="black"/>
                </a:solidFill>
              </a:rPr>
              <a:t>ГТО на базе школ;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-приобретен </a:t>
            </a:r>
            <a:r>
              <a:rPr lang="ru-RU" dirty="0">
                <a:solidFill>
                  <a:prstClr val="black"/>
                </a:solidFill>
              </a:rPr>
              <a:t>спортивный </a:t>
            </a:r>
            <a:r>
              <a:rPr lang="ru-RU" dirty="0" smtClean="0">
                <a:solidFill>
                  <a:prstClr val="black"/>
                </a:solidFill>
              </a:rPr>
              <a:t>инвентарь</a:t>
            </a:r>
            <a:r>
              <a:rPr lang="ru-RU" dirty="0">
                <a:solidFill>
                  <a:prstClr val="black"/>
                </a:solidFill>
              </a:rPr>
              <a:t>, оборудование для проведения физкультурных и спортивных мероприятий по реализации Комплекса </a:t>
            </a:r>
            <a:r>
              <a:rPr lang="ru-RU" dirty="0" smtClean="0">
                <a:solidFill>
                  <a:prstClr val="black"/>
                </a:solidFill>
              </a:rPr>
              <a:t>ГТО»;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разработано ПСД для освещения лыжной трассы при МАУДО «ДЮСШ </a:t>
            </a:r>
            <a:r>
              <a:rPr lang="ru-RU" dirty="0" err="1" smtClean="0">
                <a:solidFill>
                  <a:prstClr val="black"/>
                </a:solidFill>
              </a:rPr>
              <a:t>им.О.Рахматулиной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-проводились инженерные изыскания и </a:t>
            </a:r>
            <a:r>
              <a:rPr lang="ru-RU" dirty="0" err="1" smtClean="0">
                <a:solidFill>
                  <a:prstClr val="black"/>
                </a:solidFill>
              </a:rPr>
              <a:t>разрабатано</a:t>
            </a:r>
            <a:r>
              <a:rPr lang="ru-RU" dirty="0" smtClean="0">
                <a:solidFill>
                  <a:prstClr val="black"/>
                </a:solidFill>
              </a:rPr>
              <a:t> ПСД для строительства  лыжной базы МАУ ДО «ДЮСШ» </a:t>
            </a:r>
            <a:r>
              <a:rPr lang="ru-RU" dirty="0" err="1" smtClean="0">
                <a:solidFill>
                  <a:prstClr val="black"/>
                </a:solidFill>
              </a:rPr>
              <a:t>им.О.Рахматулиной</a:t>
            </a:r>
            <a:r>
              <a:rPr lang="ru-RU" dirty="0" smtClean="0">
                <a:solidFill>
                  <a:prstClr val="black"/>
                </a:solidFill>
              </a:rPr>
              <a:t>, которое проходит государственную экспертизу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43919" y="3212976"/>
            <a:ext cx="1800200" cy="1142794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Объем средств 8,3 млн. рублей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3076" name="Picture 4" descr="Ð¢ÐµÐ»ÐµÐ¿ÑÐ¾ÐµÐºÑ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43" y="1474254"/>
            <a:ext cx="2805980" cy="1522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conom-1.KOLPRUO.000\AppData\Local\Microsoft\Windows\Temporary Internet Files\Content.Outlook\MUCXF0CS\соревнования на новой беговой дорожк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03" y="5192670"/>
            <a:ext cx="2577519" cy="1654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conom-1.KOLPRUO.000\AppData\Local\Microsoft\Windows\Temporary Internet Files\Content.Outlook\MUCXF0CS\DSC_0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179170"/>
            <a:ext cx="2339751" cy="1678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conom-1.KOLPRUO.000\AppData\Local\Microsoft\Windows\Temporary Internet Files\Content.Outlook\MUCXF0CS\DSC_02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43" y="5117380"/>
            <a:ext cx="2438822" cy="1740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85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Динамика изменений заработной платы работников муниципальных образовательных организаций  Колпашевского района за 2017-2019 годы</a:t>
            </a:r>
            <a:endParaRPr lang="ru-RU" sz="2400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68760"/>
            <a:ext cx="914399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051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0638"/>
          <a:ext cx="9144000" cy="6878638"/>
        </p:xfrm>
        <a:graphic>
          <a:graphicData uri="http://schemas.openxmlformats.org/presentationml/2006/ole">
            <p:oleObj spid="_x0000_s28674" name="Image" r:id="rId4" imgW="13206349" imgH="9168254" progId="">
              <p:embed/>
            </p:oleObj>
          </a:graphicData>
        </a:graphic>
      </p:graphicFrame>
      <p:sp>
        <p:nvSpPr>
          <p:cNvPr id="2560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4450" y="3429000"/>
            <a:ext cx="7829550" cy="1714500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КУЛЬТУРА, </a:t>
            </a: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ФИЗИЧЕСКАЯ </a:t>
            </a:r>
            <a:r>
              <a:rPr lang="ru-RU" sz="48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КУЛЬТУРА И </a:t>
            </a: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СПОРТ, МОЛОДЕЖНАЯ ПОЛИТИКА</a:t>
            </a:r>
            <a:r>
              <a:rPr lang="ru-RU" sz="48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СОЦИАЛЬНЫЕ ВОПРОСЫ </a:t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800" b="1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Group 2"/>
          <p:cNvGraphicFramePr>
            <a:graphicFrameLocks noGrp="1"/>
          </p:cNvGraphicFramePr>
          <p:nvPr/>
        </p:nvGraphicFramePr>
        <p:xfrm>
          <a:off x="214313" y="214313"/>
          <a:ext cx="8643937" cy="5384804"/>
        </p:xfrm>
        <a:graphic>
          <a:graphicData uri="http://schemas.openxmlformats.org/drawingml/2006/table">
            <a:tbl>
              <a:tblPr/>
              <a:tblGrid>
                <a:gridCol w="3089275"/>
                <a:gridCol w="1011237"/>
                <a:gridCol w="1141413"/>
                <a:gridCol w="1139825"/>
                <a:gridCol w="1360487"/>
                <a:gridCol w="901700"/>
              </a:tblGrid>
              <a:tr h="3968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Доходы бюджета муниципального образования</a:t>
                      </a: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8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"</a:t>
                      </a:r>
                      <a:r>
                        <a:rPr kumimoji="0" lang="ru-RU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Колпашевский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район" за 2019 год</a:t>
                      </a: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тыс.рублей</a:t>
                      </a:r>
                    </a:p>
                  </a:txBody>
                  <a:tcPr marL="3797" marR="3797" marT="3797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Наименование доходов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Исполнено за 2018г.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Уточненный план 2019г.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Исполнено за 2019г.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Отклонение фактического исполнения от плана 2019г., %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Темп роста 2019г. к 2018г.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Налоговые доходы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265 748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271 301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281 902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103,9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106,1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Справочно - Налоговые доходы (в сопоставимых условиях)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269 686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271 301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281 902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103,9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104,5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НДФЛ 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236 539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241 407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251 420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104,1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106,3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Налоги на совокупный доход 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23 241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23 532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23 532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100,0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101,2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Государственная пошлина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3 932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4 058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4 544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112,0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115,6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Неналоговые доходы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20 148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14 077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17 284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122,8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85,8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 т.ч. аренда земли, имущества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10 381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6 577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9 614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146,2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92,6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штрафы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7 637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4 908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5 155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105,0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67,5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продажа муниципального имущества и земли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426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851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851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100,0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199,8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Итого н/н доходов: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285 896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285 378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299 186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104,8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104,6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Безвозмездные поступления</a:t>
                      </a:r>
                    </a:p>
                  </a:txBody>
                  <a:tcPr marL="3797" marR="3797" marT="379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1 418 703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1 402 320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1 392 455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99,3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98,1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Дотации 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327 305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259 862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259 862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100,0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79,4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Целевые безвозмездные поступления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1 091 398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1 142 458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1 132 593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99,1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103,8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Всего доходов: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1 704 599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1 687 698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1 691 641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100,2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99,2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Всего доходов (в сопоставимых условиях):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1 708 537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1 687 698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1 691 641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100,2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99,0</a:t>
                      </a:r>
                    </a:p>
                  </a:txBody>
                  <a:tcPr marL="3797" marR="3797" marT="3797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23554" name="Picture 2" descr="http://download-pedia.com/images/2012-08/thumbs/1344181744_vix0afytb3rm6c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643578"/>
            <a:ext cx="2714644" cy="1214422"/>
          </a:xfrm>
          <a:prstGeom prst="rect">
            <a:avLst/>
          </a:prstGeom>
          <a:noFill/>
        </p:spPr>
      </p:pic>
      <p:pic>
        <p:nvPicPr>
          <p:cNvPr id="23556" name="Picture 4" descr="http://www.moneyball.info/uploads/posts/2012-01/1325705691-main-83111-254ccd23c582c3c55d053ecd1342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5643578"/>
            <a:ext cx="2500330" cy="1214422"/>
          </a:xfrm>
          <a:prstGeom prst="rect">
            <a:avLst/>
          </a:prstGeom>
          <a:noFill/>
        </p:spPr>
      </p:pic>
      <p:pic>
        <p:nvPicPr>
          <p:cNvPr id="23558" name="Picture 6" descr="http://i0.wp.com/nggazeta.ru/wp-content/uploads/2012/04/Money-20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5643578"/>
            <a:ext cx="2857520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567483024"/>
              </p:ext>
            </p:extLst>
          </p:nvPr>
        </p:nvGraphicFramePr>
        <p:xfrm>
          <a:off x="179512" y="1484784"/>
          <a:ext cx="885698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3" name="Заголовок 1"/>
          <p:cNvSpPr txBox="1">
            <a:spLocks/>
          </p:cNvSpPr>
          <p:nvPr/>
        </p:nvSpPr>
        <p:spPr bwMode="auto">
          <a:xfrm>
            <a:off x="107504" y="116632"/>
            <a:ext cx="89289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0528BB"/>
                </a:solidFill>
                <a:latin typeface="Times New Roman" pitchFamily="18" charset="0"/>
                <a:cs typeface="Times New Roman" pitchFamily="18" charset="0"/>
              </a:rPr>
              <a:t>СТРУКТУРА РАСХОДОВ  </a:t>
            </a:r>
          </a:p>
          <a:p>
            <a:pPr algn="ctr" eaLnBrk="0" hangingPunct="0"/>
            <a:r>
              <a:rPr lang="ru-RU" sz="2400" b="1" dirty="0">
                <a:solidFill>
                  <a:srgbClr val="0528BB"/>
                </a:solidFill>
                <a:latin typeface="Times New Roman" pitchFamily="18" charset="0"/>
                <a:cs typeface="Times New Roman" pitchFamily="18" charset="0"/>
              </a:rPr>
              <a:t>ГРБС - Управление по культуре, спорту и молодёжной политике Администрации </a:t>
            </a:r>
            <a:r>
              <a:rPr lang="ru-RU" sz="2400" b="1" dirty="0" err="1">
                <a:solidFill>
                  <a:srgbClr val="0528BB"/>
                </a:solidFill>
                <a:latin typeface="Times New Roman" pitchFamily="18" charset="0"/>
                <a:cs typeface="Times New Roman" pitchFamily="18" charset="0"/>
              </a:rPr>
              <a:t>Колпашевского</a:t>
            </a:r>
            <a:r>
              <a:rPr lang="ru-RU" sz="2400" b="1" dirty="0">
                <a:solidFill>
                  <a:srgbClr val="0528BB"/>
                </a:solidFill>
                <a:latin typeface="Times New Roman" pitchFamily="18" charset="0"/>
                <a:cs typeface="Times New Roman" pitchFamily="18" charset="0"/>
              </a:rPr>
              <a:t> района за 2019 год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1969420566"/>
              </p:ext>
            </p:extLst>
          </p:nvPr>
        </p:nvGraphicFramePr>
        <p:xfrm>
          <a:off x="107504" y="1397000"/>
          <a:ext cx="8856984" cy="534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5926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746922245"/>
              </p:ext>
            </p:extLst>
          </p:nvPr>
        </p:nvGraphicFramePr>
        <p:xfrm>
          <a:off x="500034" y="980728"/>
          <a:ext cx="828680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3" name="Заголовок 1"/>
          <p:cNvSpPr txBox="1">
            <a:spLocks/>
          </p:cNvSpPr>
          <p:nvPr/>
        </p:nvSpPr>
        <p:spPr bwMode="auto">
          <a:xfrm>
            <a:off x="518864" y="57249"/>
            <a:ext cx="8229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Муниципальные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программы и их финансирование за счет средств МО «Колпашевский район на 2019 год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5" y="928671"/>
            <a:ext cx="2643206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сферы культуры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053026449"/>
              </p:ext>
            </p:extLst>
          </p:nvPr>
        </p:nvGraphicFramePr>
        <p:xfrm>
          <a:off x="785786" y="595420"/>
          <a:ext cx="792961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fb.ru/misc/i/gallery/36882/1006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143248"/>
            <a:ext cx="215580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19256" cy="144016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C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Показатели деятельности муниципальных учреждений культуры </a:t>
            </a:r>
            <a:r>
              <a:rPr lang="ru-RU" sz="2800" b="1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C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Колпашевского</a:t>
            </a:r>
            <a:r>
              <a:rPr lang="ru-RU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C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района</a:t>
            </a:r>
            <a:r>
              <a:rPr lang="ru-RU" sz="2800" dirty="0" smtClean="0">
                <a:solidFill>
                  <a:srgbClr val="CC3300"/>
                </a:solidFill>
              </a:rPr>
              <a:t/>
            </a:r>
            <a:br>
              <a:rPr lang="ru-RU" sz="2800" dirty="0" smtClean="0">
                <a:solidFill>
                  <a:srgbClr val="CC3300"/>
                </a:solidFill>
              </a:rPr>
            </a:br>
            <a:r>
              <a:rPr lang="ru-RU" sz="3600" dirty="0" smtClean="0">
                <a:solidFill>
                  <a:srgbClr val="CC3300"/>
                </a:solidFill>
              </a:rPr>
              <a:t/>
            </a:r>
            <a:br>
              <a:rPr lang="ru-RU" sz="3600" dirty="0" smtClean="0">
                <a:solidFill>
                  <a:srgbClr val="CC3300"/>
                </a:solidFill>
              </a:rPr>
            </a:br>
            <a:endParaRPr lang="ru-RU" sz="3600" dirty="0">
              <a:solidFill>
                <a:srgbClr val="CC3300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 rot="10800000">
            <a:off x="452175" y="1340768"/>
            <a:ext cx="4011815" cy="792090"/>
          </a:xfrm>
          <a:prstGeom prst="verticalScroll">
            <a:avLst>
              <a:gd name="adj" fmla="val 12519"/>
            </a:avLst>
          </a:prstGeom>
          <a:solidFill>
            <a:srgbClr val="FFFF99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r>
              <a:rPr lang="ru-RU" sz="2400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C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Библиотеки</a:t>
            </a:r>
            <a:endParaRPr lang="ru-RU" sz="2400" dirty="0">
              <a:solidFill>
                <a:srgbClr val="FF3300"/>
              </a:solidFill>
              <a:latin typeface="Algerian" pitchFamily="82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4806655" y="1335527"/>
            <a:ext cx="4176467" cy="792091"/>
          </a:xfrm>
          <a:prstGeom prst="verticalScroll">
            <a:avLst>
              <a:gd name="adj" fmla="val 12519"/>
            </a:avLst>
          </a:prstGeom>
          <a:solidFill>
            <a:srgbClr val="CCFFFF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r>
              <a:rPr lang="ru-RU" sz="2400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CC33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Клубы</a:t>
            </a:r>
            <a:endParaRPr lang="ru-RU" sz="2400" dirty="0">
              <a:solidFill>
                <a:srgbClr val="FF3300"/>
              </a:solidFill>
              <a:latin typeface="Algerian" pitchFamily="82" charset="0"/>
            </a:endParaRPr>
          </a:p>
        </p:txBody>
      </p:sp>
      <p:sp>
        <p:nvSpPr>
          <p:cNvPr id="5128" name="Содержимое 6"/>
          <p:cNvSpPr txBox="1">
            <a:spLocks/>
          </p:cNvSpPr>
          <p:nvPr/>
        </p:nvSpPr>
        <p:spPr bwMode="auto">
          <a:xfrm>
            <a:off x="4918075" y="2205042"/>
            <a:ext cx="372903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Объект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54734074"/>
              </p:ext>
            </p:extLst>
          </p:nvPr>
        </p:nvGraphicFramePr>
        <p:xfrm>
          <a:off x="4867718" y="2428872"/>
          <a:ext cx="3996000" cy="421484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96000"/>
              </a:tblGrid>
              <a:tr h="4214841"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Финансирование составило </a:t>
                      </a:r>
                      <a:r>
                        <a:rPr lang="ru-RU" sz="1400" u="sng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112 468,1 </a:t>
                      </a:r>
                      <a:r>
                        <a:rPr lang="ru-RU" sz="1400" u="sng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400" u="sng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  <a:p>
                      <a:pPr marL="0" indent="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u="sng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учреждениях клубного типа </a:t>
                      </a:r>
                    </a:p>
                    <a:p>
                      <a:pPr marL="0" indent="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осуществляют свою деятельность</a:t>
                      </a:r>
                    </a:p>
                    <a:p>
                      <a:pPr marL="0" indent="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клубных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формирования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 которых принимают участие 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1 270 чел.</a:t>
                      </a:r>
                    </a:p>
                    <a:p>
                      <a:pPr marL="0" indent="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Проведено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2 478  культурно-массовое </a:t>
                      </a:r>
                    </a:p>
                    <a:p>
                      <a:pPr marL="0" indent="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посещений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которых составило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206 332 чел.</a:t>
                      </a:r>
                    </a:p>
                    <a:p>
                      <a:pPr marL="285750" indent="-28575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коллектива 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самодеятельного </a:t>
                      </a: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народного творчества имеют </a:t>
                      </a: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звание народный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коллектива – образцовый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Объект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60908117"/>
              </p:ext>
            </p:extLst>
          </p:nvPr>
        </p:nvGraphicFramePr>
        <p:xfrm>
          <a:off x="428597" y="2343642"/>
          <a:ext cx="4035391" cy="437150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035391"/>
              </a:tblGrid>
              <a:tr h="4371506"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Финансирование составило _54 820,1 </a:t>
                      </a:r>
                      <a:r>
                        <a:rPr lang="ru-RU" sz="1400" u="sng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40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  <a:p>
                      <a:pPr marL="285750" indent="-285750" algn="l" defTabSz="273050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 defTabSz="273050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зарегистрированных </a:t>
                      </a:r>
                    </a:p>
                    <a:p>
                      <a:pPr marL="285750" indent="-285750" algn="l" defTabSz="273050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пользователей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14,8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</a:p>
                    <a:p>
                      <a:pPr marL="285750" indent="-285750" algn="l" defTabSz="273050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 defTabSz="273050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Arial" pitchFamily="34" charset="0"/>
                        <a:buNone/>
                      </a:pP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посещений</a:t>
                      </a: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библиотек – 229,5 </a:t>
                      </a:r>
                      <a:r>
                        <a:rPr lang="ru-RU" sz="1400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тыс.ед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endParaRPr lang="ru-RU" sz="14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Библиотечный фонд </a:t>
                      </a:r>
                    </a:p>
                    <a:p>
                      <a:pPr marL="0" indent="0" algn="l"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ru-RU" sz="14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составляет 286, 8 тыс. экземпляров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http://fb.ru/misc/i/gallery/36882/1006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5" y="3214686"/>
            <a:ext cx="1642514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2" name="Picture 4" descr="http://www.rsl.ru/upload/files/folder_526/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00636"/>
            <a:ext cx="1571636" cy="1428760"/>
          </a:xfrm>
          <a:prstGeom prst="rect">
            <a:avLst/>
          </a:prstGeom>
          <a:noFill/>
        </p:spPr>
      </p:pic>
      <p:pic>
        <p:nvPicPr>
          <p:cNvPr id="114694" name="Picture 6" descr="http://ideafor.info/wp-content/uploads/2012/04/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5072074"/>
            <a:ext cx="1643074" cy="1357322"/>
          </a:xfrm>
          <a:prstGeom prst="rect">
            <a:avLst/>
          </a:prstGeom>
          <a:noFill/>
        </p:spPr>
      </p:pic>
      <p:pic>
        <p:nvPicPr>
          <p:cNvPr id="16" name="Picture 2" descr="C:\Documents and Settings\Bardakova\Рабочий стол\ФОТО\IMG_0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5357830"/>
            <a:ext cx="1500198" cy="1214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Documents and Settings\Bardakova\Рабочий стол\IMG_11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1" y="4748237"/>
            <a:ext cx="1500197" cy="970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http://gazeta19.ru/files/news/d6/0a/111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1" y="3571876"/>
            <a:ext cx="1284340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8" name="Picture 10" descr="https://go1.imgsmail.ru/imgpreview?key=398b89d0f4aa4c9b&amp;mb=imgdb_preview_148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4786322"/>
            <a:ext cx="1439328" cy="78581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3181" y="928669"/>
            <a:ext cx="3008701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Физическая культура и спорт</a:t>
            </a:r>
          </a:p>
          <a:p>
            <a:pPr>
              <a:defRPr/>
            </a:pPr>
            <a:r>
              <a:rPr lang="ru-RU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источники финансирования</a:t>
            </a: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714964091"/>
              </p:ext>
            </p:extLst>
          </p:nvPr>
        </p:nvGraphicFramePr>
        <p:xfrm>
          <a:off x="785786" y="571480"/>
          <a:ext cx="792961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627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1038" y="260648"/>
            <a:ext cx="7772400" cy="57606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ФИЗИЧЕСКАЯ КУЛЬТУРА И СПОРТ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54839299"/>
              </p:ext>
            </p:extLst>
          </p:nvPr>
        </p:nvGraphicFramePr>
        <p:xfrm>
          <a:off x="594867" y="836716"/>
          <a:ext cx="8242300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2300"/>
              </a:tblGrid>
              <a:tr h="742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E99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0" marR="84400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7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556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00" marR="84400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53671503"/>
              </p:ext>
            </p:extLst>
          </p:nvPr>
        </p:nvGraphicFramePr>
        <p:xfrm>
          <a:off x="711027" y="1628800"/>
          <a:ext cx="8009532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9532"/>
              </a:tblGrid>
              <a:tr h="3096344">
                <a:tc>
                  <a:txBody>
                    <a:bodyPr/>
                    <a:lstStyle/>
                    <a:p>
                      <a:pPr marL="3556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Организация </a:t>
                      </a: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проведение муниципальных официальных физкультурных и спортивных мероприятий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5270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межпоселенческих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спартакиады;</a:t>
                      </a:r>
                    </a:p>
                    <a:p>
                      <a:pPr marL="5270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муниципальных физкультурных </a:t>
                      </a: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мероприятий. В том числе в рамках реализации ВФСК «ГТО»;</a:t>
                      </a:r>
                    </a:p>
                    <a:p>
                      <a:pPr marL="5270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спортивное мероприятие.</a:t>
                      </a:r>
                    </a:p>
                    <a:p>
                      <a:pPr marL="5270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556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2. У</a:t>
                      </a:r>
                      <a:r>
                        <a:rPr kumimoji="0" lang="ru-RU" sz="12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частие</a:t>
                      </a: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спортивных сборных команд Колпашевского района в официальных физкультурных и спортивных мероприятиях разного уровня :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5270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Формирование спортивных сборных команд Колпашевского района и обеспечение их участия в соревнованиях разного уровня, в том числе в рамках реализации Комплекса ГТО (34 выезда);</a:t>
                      </a:r>
                    </a:p>
                    <a:p>
                      <a:pPr marL="3556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Участие в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XXXIII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областных летних сельских спортивных играх «Стадион для всех», в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XXXV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областных зимних сельских спортивных играх «Снежные узоры».</a:t>
                      </a:r>
                    </a:p>
                    <a:p>
                      <a:pPr marL="3556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556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Организация ГТО</a:t>
                      </a:r>
                    </a:p>
                    <a:p>
                      <a:pPr marL="5270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Оказание содействия в работе Центра тестирования по выполнению видов испытаний (тестов) ВФСК «ГТО» на базе ДЮСШ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им.О.Рахматулиной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1435" marR="91435" marT="45729" marB="45729"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102402" name="Picture 2" descr="C:\Users\UKSMP7_2018_08\Desktop\Писанко О.А\СПАРТАКИАДЫ\2018\Саровка 2018 зимняя межпоселенческая\фото\Спартакиада Саровка\Фото обработ\DSC_5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4718918"/>
            <a:ext cx="2808312" cy="1884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C:\Users\UKSMP7_2018_08\Desktop\Писанко О.А\СОРЕВНОВАНИЯ\Выезды 2018\СНЕЖНЫЕ УЗОРЫ 2018\фото\Фото на презентацию награждение март\IMG-20180217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6" y="4951950"/>
            <a:ext cx="2521960" cy="1418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C:\Users\UKSMP7_2018_08\Desktop\Писанко О.А\СОРЕВНОВАНИЯ\Выезды 2018\СТАДИОН для всех 2018 Каргасок\фото\Игры Каргасок 2018 (1 день)\20180817_Белецкая_Игры_Каргасок2018_4000px_0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4"/>
            <a:ext cx="2448272" cy="1501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43221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681038" y="0"/>
            <a:ext cx="7772400" cy="1214438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КУЛЬТУРА И СПОРТ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37709481"/>
              </p:ext>
            </p:extLst>
          </p:nvPr>
        </p:nvGraphicFramePr>
        <p:xfrm>
          <a:off x="395536" y="115888"/>
          <a:ext cx="8424936" cy="655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/>
              </a:tblGrid>
              <a:tr h="753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спортивной инфраструктуры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территории Колпашевского района</a:t>
                      </a:r>
                    </a:p>
                  </a:txBody>
                  <a:tcPr marL="84413" marR="84413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9833">
                <a:tc>
                  <a:txBody>
                    <a:bodyPr/>
                    <a:lstStyle/>
                    <a:p>
                      <a:pPr marL="285750" indent="-285750" algn="ctr">
                        <a:buFont typeface="Wingdings" pitchFamily="2" charset="2"/>
                        <a:buChar char="Ø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buFont typeface="Wingdings" pitchFamily="2" charset="2"/>
                        <a:buChar char="Ø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buFont typeface="Wingdings" pitchFamily="2" charset="2"/>
                        <a:buChar char="Ø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buFont typeface="Wingdings" pitchFamily="2" charset="2"/>
                        <a:buChar char="Ø"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v"/>
                      </a:pPr>
                      <a:endParaRPr lang="ru-RU" sz="1600" i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Ø"/>
                      </a:pPr>
                      <a:endParaRPr lang="ru-RU" sz="1600" b="1" i="0" kern="1200" baseline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buFont typeface="Wingdings" pitchFamily="2" charset="2"/>
                        <a:buChar char="Ø"/>
                      </a:pPr>
                      <a:endParaRPr lang="ru-RU" sz="1600" b="1" i="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413" marR="84413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68534" y="1404690"/>
            <a:ext cx="3000395" cy="10795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tx1"/>
                </a:solidFill>
              </a:rPr>
              <a:t>Объем финансирования </a:t>
            </a:r>
            <a:r>
              <a:rPr lang="ru-RU" b="1" dirty="0">
                <a:solidFill>
                  <a:schemeClr val="tx1"/>
                </a:solidFill>
              </a:rPr>
              <a:t>за счёт средств местного </a:t>
            </a:r>
            <a:r>
              <a:rPr lang="ru-RU" dirty="0">
                <a:solidFill>
                  <a:schemeClr val="tx1"/>
                </a:solidFill>
              </a:rPr>
              <a:t>бюджета составил  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143,3 </a:t>
            </a:r>
            <a:r>
              <a:rPr lang="ru-RU" dirty="0" smtClean="0">
                <a:solidFill>
                  <a:schemeClr val="tx1"/>
                </a:solidFill>
              </a:rPr>
              <a:t>тыс</a:t>
            </a:r>
            <a:r>
              <a:rPr lang="ru-RU" dirty="0">
                <a:solidFill>
                  <a:schemeClr val="tx1"/>
                </a:solidFill>
              </a:rPr>
              <a:t>. рублей.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7" y="1052736"/>
            <a:ext cx="4173541" cy="5380650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lvl="0" indent="-285750">
              <a:defRPr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v"/>
              <a:defRPr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v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ПСД для лыжной базы и для освещения лыжной трассы</a:t>
            </a:r>
          </a:p>
          <a:p>
            <a:pPr marL="285750" lvl="0" indent="-285750">
              <a:buFont typeface="Wingdings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Произведено освещение 1 км лыжной трассы </a:t>
            </a:r>
          </a:p>
          <a:p>
            <a:pPr marL="285750" lvl="0" indent="-285750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Установка 7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тренировочных площадок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ГТО в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регионального проекта «Спорт - норма жизни»</a:t>
            </a:r>
          </a:p>
          <a:p>
            <a:pPr marL="285750" lvl="0" indent="-285750">
              <a:buFont typeface="Wingdings" pitchFamily="2" charset="2"/>
              <a:buChar char="v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спортивных сооружений к проведению зимней и летней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межпоселенческих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 в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с.Инкино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д.Новогорное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KSMP7_2018_08\Desktop\Писанко О.А\СПАРТАКИАДЫ\2018\Саровка 2018 зимняя межпоселенческая\фото\Спартакиада Саровка\Фото обработ\DSC_5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8" y="3429000"/>
            <a:ext cx="3705469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KSMP7_2018_08\Desktop\Писанко О.А\СУБСИДИИ областные\2019\Площадка ГТО 3 млн\Фото\DSC_7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149017"/>
            <a:ext cx="3816424" cy="2279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417659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3180" y="928671"/>
            <a:ext cx="392795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Источники финансирования </a:t>
            </a:r>
            <a:r>
              <a:rPr lang="ru-RU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Молодежной политики</a:t>
            </a: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044323637"/>
              </p:ext>
            </p:extLst>
          </p:nvPr>
        </p:nvGraphicFramePr>
        <p:xfrm>
          <a:off x="785786" y="571480"/>
          <a:ext cx="792961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680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467584495"/>
              </p:ext>
            </p:extLst>
          </p:nvPr>
        </p:nvGraphicFramePr>
        <p:xfrm>
          <a:off x="179512" y="1484784"/>
          <a:ext cx="885698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3" name="Заголовок 1"/>
          <p:cNvSpPr txBox="1">
            <a:spLocks/>
          </p:cNvSpPr>
          <p:nvPr/>
        </p:nvSpPr>
        <p:spPr bwMode="auto">
          <a:xfrm>
            <a:off x="107506" y="116632"/>
            <a:ext cx="89289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МОЛОДЁЖНАЯ ПОЛИТИКА, </a:t>
            </a:r>
          </a:p>
          <a:p>
            <a:pPr algn="ctr" eaLnBrk="0" hangingPunct="0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реализуемая Управлением по культуре, спорту и молодёжной политике за счёт средств бюджета МО «Колпашевский район» в 2019 году</a:t>
            </a:r>
          </a:p>
        </p:txBody>
      </p:sp>
    </p:spTree>
    <p:extLst>
      <p:ext uri="{BB962C8B-B14F-4D97-AF65-F5344CB8AC3E}">
        <p14:creationId xmlns="" xmlns:p14="http://schemas.microsoft.com/office/powerpoint/2010/main" val="35926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43998" cy="428628"/>
          </a:xfrm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  <a:cs typeface="Times New Roman" pitchFamily="18" charset="0"/>
              </a:rPr>
              <a:t>Показатели </a:t>
            </a:r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  <a:cs typeface="Times New Roman" pitchFamily="18" charset="0"/>
              </a:rPr>
              <a:t>деятельности </a:t>
            </a:r>
            <a:b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  <a:cs typeface="Times New Roman" pitchFamily="18" charset="0"/>
              </a:rPr>
              <a:t>сферы </a:t>
            </a:r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</a:rPr>
              <a:t> молодёжной политики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14282" y="714356"/>
            <a:ext cx="4143404" cy="10001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Мероприятия: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14282" y="1500174"/>
            <a:ext cx="4143404" cy="9191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«День молодежи»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14282" y="2357430"/>
            <a:ext cx="4143404" cy="1000132"/>
          </a:xfrm>
          <a:prstGeom prst="rightArrow">
            <a:avLst>
              <a:gd name="adj1" fmla="val 33377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«Улучшение жилищных условий»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14284" y="3429000"/>
            <a:ext cx="4214842" cy="10715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«Участие в мероприятиях Департамента по молодежной политике»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14282" y="4557731"/>
            <a:ext cx="4143404" cy="10001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Регулярное привлечение волонтёров к реализации мероприятий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14284" y="5572140"/>
            <a:ext cx="4214842" cy="1071570"/>
          </a:xfrm>
          <a:prstGeom prst="rightArrow">
            <a:avLst>
              <a:gd name="adj1" fmla="val 50000"/>
              <a:gd name="adj2" fmla="val 4940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«Мероприятия, направленные на профилактику негативных явлений в молодежной среде»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4572000" y="1643050"/>
            <a:ext cx="1285884" cy="642942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Свыше 1800 человек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4572000" y="2500306"/>
            <a:ext cx="1285884" cy="714380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 молодые семьи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Блок-схема: знак завершения 19"/>
          <p:cNvSpPr/>
          <p:nvPr/>
        </p:nvSpPr>
        <p:spPr>
          <a:xfrm>
            <a:off x="4572000" y="3571876"/>
            <a:ext cx="1285884" cy="714380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Участие в 5 проектах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Блок-схема: знак завершения 20"/>
          <p:cNvSpPr/>
          <p:nvPr/>
        </p:nvSpPr>
        <p:spPr>
          <a:xfrm>
            <a:off x="4572000" y="4643446"/>
            <a:ext cx="1285884" cy="714380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Свыше 150 человек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Блок-схема: знак завершения 21"/>
          <p:cNvSpPr/>
          <p:nvPr/>
        </p:nvSpPr>
        <p:spPr>
          <a:xfrm>
            <a:off x="4500564" y="5715016"/>
            <a:ext cx="1428760" cy="714380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Организовано 2 мероприятия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8" name="Рисунок 17" descr="D:\1. _ Молодёжная политика_\фото\День молодежи 2019\IMG_48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61" y="766755"/>
            <a:ext cx="2109645" cy="1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D:\1. _ Молодёжная политика_\фото\Бумеранг добра 2019 осень\dscn694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68" y="2234208"/>
            <a:ext cx="1952625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D:\1. _ Молодёжная политика_\фото\Бумеранг добра 2019\WP_20190512_15_04_57_Pro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30578"/>
            <a:ext cx="252000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D:\1. _ Молодёжная политика_\фото\Смородина\5gr19CxUro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01" y="5106326"/>
            <a:ext cx="2375535" cy="1583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137349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554" y="357189"/>
            <a:ext cx="8358554" cy="623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100" b="1" dirty="0">
                <a:solidFill>
                  <a:schemeClr val="tx1"/>
                </a:solidFill>
                <a:cs typeface="Arial" pitchFamily="34" charset="0"/>
              </a:rPr>
              <a:t>ЖИЛИЩНО-КОММУНАЛЬНОЕ ХОЗЯЙСТВО</a:t>
            </a:r>
            <a:endParaRPr lang="ru-RU" sz="3100" b="1" dirty="0">
              <a:solidFill>
                <a:schemeClr val="tx1"/>
              </a:solidFill>
            </a:endParaRPr>
          </a:p>
        </p:txBody>
      </p:sp>
      <p:sp>
        <p:nvSpPr>
          <p:cNvPr id="5123" name="Содержимое 9"/>
          <p:cNvSpPr>
            <a:spLocks noGrp="1"/>
          </p:cNvSpPr>
          <p:nvPr>
            <p:ph sz="half" idx="1"/>
          </p:nvPr>
        </p:nvSpPr>
        <p:spPr>
          <a:xfrm>
            <a:off x="214282" y="1285860"/>
            <a:ext cx="5572164" cy="857256"/>
          </a:xfrm>
          <a:solidFill>
            <a:schemeClr val="bg2">
              <a:lumMod val="75000"/>
            </a:schemeClr>
          </a:solidFill>
          <a:ln>
            <a:solidFill>
              <a:srgbClr val="FF3300"/>
            </a:solidFill>
          </a:ln>
        </p:spPr>
        <p:txBody>
          <a:bodyPr>
            <a:normAutofit/>
          </a:bodyPr>
          <a:lstStyle/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200" dirty="0" smtClean="0">
              <a:cs typeface="Times New Roman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Повышение эффективности использования муниципального имущества – продажа имущества</a:t>
            </a:r>
          </a:p>
        </p:txBody>
      </p:sp>
      <p:sp>
        <p:nvSpPr>
          <p:cNvPr id="13316" name="Содержимое 10"/>
          <p:cNvSpPr>
            <a:spLocks noGrp="1"/>
          </p:cNvSpPr>
          <p:nvPr>
            <p:ph sz="half" idx="2"/>
          </p:nvPr>
        </p:nvSpPr>
        <p:spPr>
          <a:xfrm>
            <a:off x="3253154" y="1143000"/>
            <a:ext cx="5511312" cy="5446713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Ø"/>
            </a:pPr>
            <a:endParaRPr lang="ru-RU" sz="1400" dirty="0" smtClean="0"/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endParaRPr lang="ru-RU" sz="1400" b="1" dirty="0" smtClean="0"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endParaRPr lang="ru-RU" sz="1200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5" y="142852"/>
            <a:ext cx="8247947" cy="1000132"/>
          </a:xfrm>
          <a:prstGeom prst="roundRect">
            <a:avLst/>
          </a:prstGeom>
          <a:solidFill>
            <a:srgbClr val="05F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мероприятий по увеличению налоговых и неналоговых доходов консолидированного бюджета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Колпашевского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на 2019 год (Распоряжение Администрации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Колпашевского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от 30.04.2019 года №170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15074" y="1285860"/>
            <a:ext cx="2643206" cy="928694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поступлений от продажи земельных участков в 2 раза в сравнении с 2018 годом  0,4 млн.рублей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9"/>
          <p:cNvSpPr txBox="1">
            <a:spLocks/>
          </p:cNvSpPr>
          <p:nvPr/>
        </p:nvSpPr>
        <p:spPr bwMode="auto">
          <a:xfrm rot="10800000" flipV="1">
            <a:off x="214282" y="2500306"/>
            <a:ext cx="5572164" cy="64294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Работа межведомственной  балансовой комиссии по снижению задолженности в бюджет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9"/>
          <p:cNvSpPr txBox="1">
            <a:spLocks/>
          </p:cNvSpPr>
          <p:nvPr/>
        </p:nvSpPr>
        <p:spPr bwMode="auto">
          <a:xfrm>
            <a:off x="214282" y="5072074"/>
            <a:ext cx="3857652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Реализация мер по легализации неформальной занятости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одержимое 9"/>
          <p:cNvSpPr txBox="1">
            <a:spLocks/>
          </p:cNvSpPr>
          <p:nvPr/>
        </p:nvSpPr>
        <p:spPr bwMode="auto">
          <a:xfrm>
            <a:off x="214282" y="3571876"/>
            <a:ext cx="3885100" cy="92869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Привлечение инвесторов на территорию муниципального образования, создание новых рабочих мест с уровнем заработной платы не ниже среднеотраслевого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57950" y="2428868"/>
            <a:ext cx="2428892" cy="785818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Задолженность по налоговым  и неналоговым платежам сократилась за год на 3,2 млн.рублей.</a:t>
            </a:r>
          </a:p>
        </p:txBody>
      </p:sp>
      <p:sp>
        <p:nvSpPr>
          <p:cNvPr id="22" name="Блок-схема: решение 21"/>
          <p:cNvSpPr/>
          <p:nvPr/>
        </p:nvSpPr>
        <p:spPr>
          <a:xfrm flipH="1">
            <a:off x="4143372" y="4857760"/>
            <a:ext cx="2357454" cy="928694"/>
          </a:xfrm>
          <a:prstGeom prst="flowChartDecisi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2019 –легализовано 475  чел. (включая ИП)</a:t>
            </a:r>
            <a:endParaRPr lang="ru-RU" sz="10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решение 23"/>
          <p:cNvSpPr/>
          <p:nvPr/>
        </p:nvSpPr>
        <p:spPr>
          <a:xfrm>
            <a:off x="4214810" y="3571876"/>
            <a:ext cx="2214578" cy="1000132"/>
          </a:xfrm>
          <a:prstGeom prst="flowChartDecisi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Создано </a:t>
            </a:r>
          </a:p>
          <a:p>
            <a:pPr algn="ctr">
              <a:defRPr/>
            </a:pP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рабочее место</a:t>
            </a:r>
          </a:p>
          <a:p>
            <a:pPr algn="ctr">
              <a:defRPr/>
            </a:pP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643702" y="3714752"/>
            <a:ext cx="2357454" cy="71438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в бюджет 2019 года - 4,7 млн.руб.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5786446" y="1714488"/>
            <a:ext cx="35719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786446" y="2857496"/>
            <a:ext cx="35719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357950" y="4071942"/>
            <a:ext cx="28575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643702" y="4929198"/>
            <a:ext cx="2357454" cy="71438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 (расчетные) 2019 года – 1,939 млн.руб. 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6429388" y="5286388"/>
            <a:ext cx="21431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3180" y="928671"/>
            <a:ext cx="392795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Источники финансирования </a:t>
            </a:r>
            <a:r>
              <a:rPr lang="ru-RU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ТУРИЗМА</a:t>
            </a: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990140290"/>
              </p:ext>
            </p:extLst>
          </p:nvPr>
        </p:nvGraphicFramePr>
        <p:xfrm>
          <a:off x="785786" y="571480"/>
          <a:ext cx="792961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336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05620" cy="64807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Показатели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деятельности сферы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 туризма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2" name="Объект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53595621"/>
              </p:ext>
            </p:extLst>
          </p:nvPr>
        </p:nvGraphicFramePr>
        <p:xfrm>
          <a:off x="285720" y="1071545"/>
          <a:ext cx="8358246" cy="564360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358246"/>
              </a:tblGrid>
              <a:tr h="56436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Реализовано 3 социальных туристских проекта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endParaRPr lang="ru-RU" sz="18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Тур выходного дня «Левобережье» удостоен специального диплома за формирование привлекательного образа территорий в номинации «Культурно-познавательный туризм» Всероссийской профессиональной Премии «Маршруты России»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endParaRPr lang="ru-RU" sz="18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Колпашевский</a:t>
                      </a:r>
                      <a:r>
                        <a:rPr lang="ru-RU" sz="1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занял</a:t>
                      </a:r>
                      <a:r>
                        <a:rPr lang="ru-RU" sz="18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II место по Дальневосточному и Сибирскому Федеральному округам в Всероссийском фестивале - конкурсе видеопрезентаций «Диво России»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endParaRPr lang="ru-RU" sz="18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Организация и проведение молодежной этнографической экспедиции по Колпашевскому району</a:t>
                      </a:r>
                    </a:p>
                    <a:p>
                      <a:pPr marL="0" indent="0" algn="l">
                        <a:lnSpc>
                          <a:spcPct val="150000"/>
                        </a:lnSpc>
                        <a:buClr>
                          <a:schemeClr val="accent2">
                            <a:lumMod val="50000"/>
                          </a:schemeClr>
                        </a:buClr>
                        <a:buFont typeface="Wingdings" pitchFamily="2" charset="2"/>
                        <a:buChar char="v"/>
                        <a:tabLst>
                          <a:tab pos="273050" algn="l"/>
                        </a:tabLst>
                      </a:pPr>
                      <a:endParaRPr lang="ru-RU" sz="1800" b="1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D:\2. _ТУРИЗМ_\фото\Соцтуризм 2019\Общество инвалидов\Ботанический сад\IMG_20190815_14400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97154"/>
            <a:ext cx="2390140" cy="179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2. _ТУРИЗМ_\фото\экпедиция\12-16\IMG-20190814-WA003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41" y="4797501"/>
            <a:ext cx="2390140" cy="179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2. _ТУРИЗМ_\фото\Левобережье\images (13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08534"/>
            <a:ext cx="2095500" cy="218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021335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10" y="1196752"/>
            <a:ext cx="2576653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Социальные вопросы</a:t>
            </a:r>
            <a:endParaRPr lang="ru-RU" sz="32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211035715"/>
              </p:ext>
            </p:extLst>
          </p:nvPr>
        </p:nvGraphicFramePr>
        <p:xfrm>
          <a:off x="785786" y="571480"/>
          <a:ext cx="792961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4299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432030" y="232179"/>
            <a:ext cx="2592288" cy="1224136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131842" y="240616"/>
            <a:ext cx="3096344" cy="1224136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382566" y="240616"/>
            <a:ext cx="2520280" cy="1224136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8036" y="233291"/>
            <a:ext cx="25202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Arial" pitchFamily="34" charset="0"/>
              </a:rPr>
              <a:t>создание условий для оказания медицинской помощи населению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7845" y="240619"/>
            <a:ext cx="309634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Arial" pitchFamily="34" charset="0"/>
              </a:rPr>
              <a:t>оказание поддержки социально ориентированным некоммерческим организациям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044" y="240619"/>
            <a:ext cx="25202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cs typeface="Arial" pitchFamily="34" charset="0"/>
              </a:rPr>
              <a:t>развитие мер социальной поддержки отдельным категориям граждан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030" y="2348880"/>
            <a:ext cx="2521260" cy="43662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 smtClean="0"/>
              <a:t>Получ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43240" y="2357430"/>
            <a:ext cx="3071834" cy="43577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34108" y="2312988"/>
            <a:ext cx="2562150" cy="43577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357826"/>
            <a:ext cx="2214578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451052" y="1527760"/>
            <a:ext cx="2521260" cy="677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3848" y="1569244"/>
            <a:ext cx="3024336" cy="6356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378508" y="1566864"/>
            <a:ext cx="2521260" cy="6380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51" name="TextBox 14"/>
          <p:cNvSpPr txBox="1">
            <a:spLocks noChangeArrowheads="1"/>
          </p:cNvSpPr>
          <p:nvPr/>
        </p:nvSpPr>
        <p:spPr bwMode="auto">
          <a:xfrm>
            <a:off x="550426" y="1698832"/>
            <a:ext cx="234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</a:rPr>
              <a:t>1 730,1 </a:t>
            </a:r>
            <a:r>
              <a:rPr lang="ru-RU" sz="1400" b="1" dirty="0">
                <a:solidFill>
                  <a:srgbClr val="FFFF00"/>
                </a:solidFill>
              </a:rPr>
              <a:t>тыс. руб.</a:t>
            </a:r>
          </a:p>
        </p:txBody>
      </p:sp>
      <p:sp>
        <p:nvSpPr>
          <p:cNvPr id="9252" name="TextBox 22"/>
          <p:cNvSpPr txBox="1">
            <a:spLocks noChangeArrowheads="1"/>
          </p:cNvSpPr>
          <p:nvPr/>
        </p:nvSpPr>
        <p:spPr bwMode="auto">
          <a:xfrm>
            <a:off x="3562996" y="1711741"/>
            <a:ext cx="2341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</a:rPr>
              <a:t>1 673,3 </a:t>
            </a:r>
            <a:r>
              <a:rPr lang="ru-RU" sz="1400" b="1" dirty="0">
                <a:solidFill>
                  <a:srgbClr val="FFFF00"/>
                </a:solidFill>
              </a:rPr>
              <a:t>тыс. руб.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929198"/>
            <a:ext cx="2786082" cy="1643074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0908" y="5153019"/>
            <a:ext cx="1347372" cy="95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57" name="TextBox 27"/>
          <p:cNvSpPr txBox="1">
            <a:spLocks noChangeArrowheads="1"/>
          </p:cNvSpPr>
          <p:nvPr/>
        </p:nvSpPr>
        <p:spPr bwMode="auto">
          <a:xfrm>
            <a:off x="6334109" y="1639008"/>
            <a:ext cx="26955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</a:rPr>
              <a:t>обл. бюджет - </a:t>
            </a:r>
            <a:r>
              <a:rPr lang="ru-RU" sz="1200" b="1" dirty="0" smtClean="0">
                <a:solidFill>
                  <a:srgbClr val="FFFF00"/>
                </a:solidFill>
              </a:rPr>
              <a:t>1000,0 </a:t>
            </a:r>
            <a:r>
              <a:rPr lang="ru-RU" sz="1200" b="1" dirty="0">
                <a:solidFill>
                  <a:srgbClr val="FFFF00"/>
                </a:solidFill>
              </a:rPr>
              <a:t>тыс. руб</a:t>
            </a:r>
            <a:r>
              <a:rPr lang="ru-RU" sz="1400" b="1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1200" b="1" dirty="0" err="1">
                <a:solidFill>
                  <a:srgbClr val="FFFF00"/>
                </a:solidFill>
              </a:rPr>
              <a:t>местн</a:t>
            </a:r>
            <a:r>
              <a:rPr lang="ru-RU" sz="1200" b="1" dirty="0">
                <a:solidFill>
                  <a:srgbClr val="FFFF00"/>
                </a:solidFill>
              </a:rPr>
              <a:t>. бюджет – </a:t>
            </a:r>
            <a:r>
              <a:rPr lang="ru-RU" sz="1200" b="1" dirty="0" smtClean="0">
                <a:solidFill>
                  <a:srgbClr val="FFFF00"/>
                </a:solidFill>
              </a:rPr>
              <a:t>1000,0 </a:t>
            </a:r>
            <a:r>
              <a:rPr lang="ru-RU" sz="1200" b="1" dirty="0">
                <a:solidFill>
                  <a:srgbClr val="FFFF00"/>
                </a:solidFill>
              </a:rPr>
              <a:t>тыс. руб.</a:t>
            </a:r>
          </a:p>
        </p:txBody>
      </p:sp>
      <p:sp>
        <p:nvSpPr>
          <p:cNvPr id="28" name="Стрелка вправо 27"/>
          <p:cNvSpPr/>
          <p:nvPr/>
        </p:nvSpPr>
        <p:spPr>
          <a:xfrm>
            <a:off x="2000232" y="2643182"/>
            <a:ext cx="14287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 rot="10800000" flipV="1">
            <a:off x="428596" y="2372202"/>
            <a:ext cx="1643074" cy="928694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Georgia" pitchFamily="18" charset="0"/>
              </a:rPr>
              <a:t>Обеспечены жильем путем временного найма жилых помещений</a:t>
            </a:r>
            <a:endParaRPr lang="ru-R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4" name="Блок-схема: перфолента 33"/>
          <p:cNvSpPr/>
          <p:nvPr/>
        </p:nvSpPr>
        <p:spPr>
          <a:xfrm>
            <a:off x="1857358" y="3188967"/>
            <a:ext cx="928694" cy="785818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</a:rPr>
              <a:t>28 специалистов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 rot="10800000" flipV="1">
            <a:off x="451052" y="4059564"/>
            <a:ext cx="1643074" cy="78581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Georgia" pitchFamily="18" charset="0"/>
              </a:rPr>
              <a:t>Получили единовременную выплату</a:t>
            </a:r>
            <a:endParaRPr lang="ru-R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9" name="Блок-схема: перфолента 38"/>
          <p:cNvSpPr/>
          <p:nvPr/>
        </p:nvSpPr>
        <p:spPr>
          <a:xfrm rot="10800000" flipV="1">
            <a:off x="1967089" y="4654676"/>
            <a:ext cx="928693" cy="785818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2 </a:t>
            </a:r>
            <a:r>
              <a:rPr lang="ru-RU" sz="900" b="1" dirty="0" smtClean="0">
                <a:solidFill>
                  <a:schemeClr val="tx1"/>
                </a:solidFill>
              </a:rPr>
              <a:t>специалиста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3214678" y="2428868"/>
            <a:ext cx="2928958" cy="228601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В некоммерческих организациях насчитывается около 5000 чел., более 70 первичных  ветеранских организаций работают под руководством районного Совета ветеранов. Деятельность некоммерческих организаций направлена на социальную поддержку и защиту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 ветеранов и инвалидов. 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45" name="Блок-схема: решение 44"/>
          <p:cNvSpPr/>
          <p:nvPr/>
        </p:nvSpPr>
        <p:spPr>
          <a:xfrm>
            <a:off x="7072332" y="3429000"/>
            <a:ext cx="45719" cy="4571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знак завершения 48"/>
          <p:cNvSpPr/>
          <p:nvPr/>
        </p:nvSpPr>
        <p:spPr>
          <a:xfrm>
            <a:off x="7500960" y="3143252"/>
            <a:ext cx="45719" cy="4571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перфолента 53"/>
          <p:cNvSpPr/>
          <p:nvPr/>
        </p:nvSpPr>
        <p:spPr>
          <a:xfrm>
            <a:off x="6429390" y="2285992"/>
            <a:ext cx="2286016" cy="642942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Отремонтировано </a:t>
            </a:r>
            <a:r>
              <a:rPr lang="ru-RU" dirty="0" smtClean="0">
                <a:solidFill>
                  <a:schemeClr val="tx1"/>
                </a:solidFill>
              </a:rPr>
              <a:t>33 </a:t>
            </a:r>
            <a:r>
              <a:rPr lang="ru-RU" sz="1400" dirty="0" smtClean="0">
                <a:solidFill>
                  <a:schemeClr val="tx1"/>
                </a:solidFill>
              </a:rPr>
              <a:t>жилых помещения: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9" name="Блок-схема: знак завершения 58"/>
          <p:cNvSpPr/>
          <p:nvPr/>
        </p:nvSpPr>
        <p:spPr>
          <a:xfrm>
            <a:off x="6352711" y="3051815"/>
            <a:ext cx="1714512" cy="530065"/>
          </a:xfrm>
          <a:prstGeom prst="flowChartTerminator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Труженикам тыла военных лет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3" name="Блок-схема: перфолента 62"/>
          <p:cNvSpPr/>
          <p:nvPr/>
        </p:nvSpPr>
        <p:spPr>
          <a:xfrm>
            <a:off x="8143900" y="3054671"/>
            <a:ext cx="714380" cy="64294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30 чел.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5" name="Блок-схема: знак завершения 64"/>
          <p:cNvSpPr/>
          <p:nvPr/>
        </p:nvSpPr>
        <p:spPr>
          <a:xfrm>
            <a:off x="6352711" y="4027500"/>
            <a:ext cx="1714512" cy="928694"/>
          </a:xfrm>
          <a:prstGeom prst="flowChartTerminator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 Вдовам погибших(умерших) участников ВОВ 1941-1945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7" name="Блок-схема: перфолента 66"/>
          <p:cNvSpPr/>
          <p:nvPr/>
        </p:nvSpPr>
        <p:spPr>
          <a:xfrm>
            <a:off x="8160943" y="4166721"/>
            <a:ext cx="714380" cy="571504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3</a:t>
            </a:r>
            <a:r>
              <a:rPr lang="ru-RU" sz="1200" b="1" dirty="0" smtClean="0">
                <a:solidFill>
                  <a:schemeClr val="tx1"/>
                </a:solidFill>
              </a:rPr>
              <a:t> чел.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114690" name="Picture 2" descr="http://kievvlast.com.ua/project/resources/2015/04/resized/two_column_ZPbGrii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0063" y="5657831"/>
            <a:ext cx="1162335" cy="86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243254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0638"/>
          <a:ext cx="9144000" cy="6878638"/>
        </p:xfrm>
        <a:graphic>
          <a:graphicData uri="http://schemas.openxmlformats.org/presentationml/2006/ole">
            <p:oleObj spid="_x0000_s55298" name="Image" r:id="rId4" imgW="13206349" imgH="9168254" progId="">
              <p:embed/>
            </p:oleObj>
          </a:graphicData>
        </a:graphic>
      </p:graphicFrame>
      <p:sp>
        <p:nvSpPr>
          <p:cNvPr id="2560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4450" y="2214554"/>
            <a:ext cx="7829550" cy="2071702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Предпринимательство и агропромышленный комплекс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2" y="260648"/>
            <a:ext cx="727233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47865" y="3717032"/>
            <a:ext cx="3600400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19872" y="5301208"/>
            <a:ext cx="1368152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субъектов МП приняли участие в мероприятиях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flipV="1">
            <a:off x="3059834" y="5805264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TextBox 8"/>
          <p:cNvSpPr txBox="1">
            <a:spLocks noChangeArrowheads="1"/>
          </p:cNvSpPr>
          <p:nvPr/>
        </p:nvSpPr>
        <p:spPr bwMode="auto">
          <a:xfrm>
            <a:off x="8675688" y="0"/>
            <a:ext cx="468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19</a:t>
            </a:r>
          </a:p>
        </p:txBody>
      </p:sp>
      <p:sp>
        <p:nvSpPr>
          <p:cNvPr id="22" name="Стрелка вправо 21"/>
          <p:cNvSpPr/>
          <p:nvPr/>
        </p:nvSpPr>
        <p:spPr>
          <a:xfrm flipV="1">
            <a:off x="2987826" y="1412776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2" y="908720"/>
            <a:ext cx="2448272" cy="1071562"/>
          </a:xfrm>
          <a:prstGeom prst="roundRect">
            <a:avLst>
              <a:gd name="adj" fmla="val 16141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Создание развитие и обеспечение деятельности БИПОН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3" y="2132856"/>
            <a:ext cx="2520280" cy="1656184"/>
          </a:xfrm>
          <a:prstGeom prst="roundRect">
            <a:avLst>
              <a:gd name="adj" fmla="val 12066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Информационная и консультационная поддержка в сфере организации и ведения предпринимательской деятельности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5436098" y="1412776"/>
            <a:ext cx="217487" cy="188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5724129" y="836712"/>
            <a:ext cx="1440160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 бюджетных средств 916,332 тыс.руб.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9514" y="3933056"/>
            <a:ext cx="2592287" cy="1298996"/>
          </a:xfrm>
          <a:prstGeom prst="roundRect">
            <a:avLst>
              <a:gd name="adj" fmla="val 9992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Финансовая поддержка деятельности субъектов малого и среднего предпринимательства в форме субсидий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79512" y="5373216"/>
            <a:ext cx="2664296" cy="1296144"/>
          </a:xfrm>
          <a:prstGeom prst="roundRect">
            <a:avLst>
              <a:gd name="adj" fmla="val 26705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Пропаганда и популяризация предпринимательской деятельности</a:t>
            </a:r>
            <a:endParaRPr lang="ru-RU" sz="16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7" name="Рисунок 16" descr="DSC_05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8" y="836716"/>
            <a:ext cx="1800199" cy="131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flipV="1">
            <a:off x="2987826" y="2708920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Documents and Settings\Cuprik.ADMKR\Рабочий стол\DSC_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1" y="2276872"/>
            <a:ext cx="1937535" cy="1296144"/>
          </a:xfrm>
          <a:prstGeom prst="rect">
            <a:avLst/>
          </a:prstGeom>
          <a:noFill/>
        </p:spPr>
      </p:pic>
      <p:sp>
        <p:nvSpPr>
          <p:cNvPr id="33" name="Стрелка вправо 32"/>
          <p:cNvSpPr/>
          <p:nvPr/>
        </p:nvSpPr>
        <p:spPr>
          <a:xfrm flipV="1">
            <a:off x="2987826" y="4149080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7380313" y="3717032"/>
            <a:ext cx="1584176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 субсидии - 50% от затрат, но не более 300 тыс. руб.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7020274" y="4293096"/>
            <a:ext cx="217487" cy="18891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357555" y="2214554"/>
            <a:ext cx="3600400" cy="12961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algn="ctr">
              <a:buFont typeface="Arial" pitchFamily="34" charset="0"/>
              <a:buChar char="•"/>
              <a:defRPr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-223 чел. воспользовались услугами ЦПП</a:t>
            </a:r>
          </a:p>
          <a:p>
            <a:pPr algn="just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-65 чел. приняли участие в семинарах</a:t>
            </a:r>
          </a:p>
          <a:p>
            <a:pPr algn="just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-26 чел. получили консультационные услуги</a:t>
            </a: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 новый механизм поддержки – предоставление субсидий субъектам МСП, осуществляющим деятельность в сфере производства товаров (работ, услуг). Реализация механизма с 2020 года</a:t>
            </a: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47866" y="836712"/>
            <a:ext cx="2016224" cy="12144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-13 компаний резидентов</a:t>
            </a:r>
          </a:p>
          <a:p>
            <a:pPr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-1 662 тыс. руб. годовой оборот</a:t>
            </a:r>
          </a:p>
          <a:p>
            <a:pPr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-15 рабочих мест </a:t>
            </a:r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5724130" y="836712"/>
            <a:ext cx="1584176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бюджетных средств 1 087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932040" y="5301208"/>
            <a:ext cx="1080120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открытых дверей в БИПОН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 descr="C:\Documents and Settings\Cuprik.ADMKR\Рабочий стол\День предпринимателя фото\День предпринимателя фот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013176"/>
            <a:ext cx="244827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597286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ДЕНЕЖНЫХ СРЕДСТВ,  НАПРАВЛЕННЫХ НА РАЗВИТИЕ  ПРЕДПРИНИМАТЕЛЬСТВА  В 2019 ГОДУ, тыс. руб.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2780928"/>
          <a:ext cx="367240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283968" y="2852936"/>
          <a:ext cx="432048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95536" y="2132856"/>
            <a:ext cx="3240360" cy="50405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Источники </a:t>
            </a:r>
            <a:r>
              <a:rPr kumimoji="0" lang="ru-RU" sz="2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финансирования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76056" y="2285992"/>
            <a:ext cx="3240360" cy="57150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Направления расходования бюджетных средств</a:t>
            </a:r>
            <a:endParaRPr kumimoji="0" lang="ru-RU" sz="2000" b="1" i="0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550" y="260350"/>
            <a:ext cx="727233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7738" y="2197463"/>
            <a:ext cx="1357322" cy="10001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Осеменено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632 головы коров; услугой воспользовались: 174 ЛПХ; 5 КФХ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870" y="3500438"/>
            <a:ext cx="1357322" cy="928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ярмарки;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 - 78 ЛПХ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8675688" y="0"/>
            <a:ext cx="468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19</a:t>
            </a:r>
          </a:p>
        </p:txBody>
      </p:sp>
      <p:sp>
        <p:nvSpPr>
          <p:cNvPr id="22" name="Стрелка вправо 21"/>
          <p:cNvSpPr/>
          <p:nvPr/>
        </p:nvSpPr>
        <p:spPr>
          <a:xfrm flipV="1">
            <a:off x="3143242" y="1214422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71870" y="928670"/>
            <a:ext cx="1357322" cy="928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 подучили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КФХ,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ЛПХ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5751" y="928672"/>
            <a:ext cx="2643188" cy="785817"/>
          </a:xfrm>
          <a:prstGeom prst="roundRect">
            <a:avLst>
              <a:gd name="adj" fmla="val 16141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Georgia" pitchFamily="18" charset="0"/>
              </a:rPr>
              <a:t>Предоставление субсидий на развитие КФХ и ЛПХ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5751" y="2143121"/>
            <a:ext cx="2643176" cy="1071569"/>
          </a:xfrm>
          <a:prstGeom prst="roundRect">
            <a:avLst>
              <a:gd name="adj" fmla="val 12066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Georgia" pitchFamily="18" charset="0"/>
              </a:rPr>
              <a:t>Финансирование искусственного осеменения коров в ЛПХ</a:t>
            </a: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5500694" y="928670"/>
            <a:ext cx="1285884" cy="928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средств -  </a:t>
            </a: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4 317,0т.р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5751" y="3429000"/>
            <a:ext cx="2714625" cy="1071570"/>
          </a:xfrm>
          <a:prstGeom prst="roundRect">
            <a:avLst>
              <a:gd name="adj" fmla="val 9992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Georgia" pitchFamily="18" charset="0"/>
              </a:rPr>
              <a:t>Проведение ежегодных районных сельскохозяйственных ярмарок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00694" y="2214554"/>
            <a:ext cx="1357322" cy="10001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средств -  </a:t>
            </a: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1 380,78т.р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00694" y="3500438"/>
            <a:ext cx="1357322" cy="928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средств -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189,4т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 flipV="1">
            <a:off x="5072068" y="2571744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7" name="Рисунок 33" descr="коров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1350" y="2500313"/>
            <a:ext cx="215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8" name="Рисунок 36" descr="saray-podsobnogo-hozyaystva-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7" y="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9" name="Рисунок 37" descr="traktor_e14068303341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7" y="3643317"/>
            <a:ext cx="2143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Рисунок 38" descr="20160711_637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7" y="1428750"/>
            <a:ext cx="21431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Стрелка вправо 31"/>
          <p:cNvSpPr/>
          <p:nvPr/>
        </p:nvSpPr>
        <p:spPr>
          <a:xfrm flipV="1">
            <a:off x="5072068" y="1214422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flipV="1">
            <a:off x="3143242" y="2571744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 flipV="1">
            <a:off x="3143242" y="3857628"/>
            <a:ext cx="288925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5" y="3786195"/>
            <a:ext cx="288925" cy="2143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55" name="Рисунок 28" descr="DSC_00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4857760"/>
            <a:ext cx="27860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6" name="Рисунок 35" descr="DSC_005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5143512"/>
            <a:ext cx="250033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7" name="Рисунок 36" descr="DSC_005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857760"/>
            <a:ext cx="285752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51216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ДЕНЕЖНЫХ СРЕДСТВ,  НАПРАВЛЕННЫХ НА ПОДДЕРЖКУ СЕЛЬСКОХОЗЯЙСТВЕННОГО ПРОИЗВОДСТВА В 2019 году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73904919"/>
              </p:ext>
            </p:extLst>
          </p:nvPr>
        </p:nvGraphicFramePr>
        <p:xfrm>
          <a:off x="539553" y="2132858"/>
          <a:ext cx="6973888" cy="348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Устойчивое развитие сельских территорий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DOCUME~1\USHAKO~1.004\LOCALS~1\Temp\Rar$DRa2968.1322\фото\DSC03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8" y="4077072"/>
            <a:ext cx="2126977" cy="242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~1\USHAKO~1.004\LOCALS~1\Temp\Rar$DRa2968.7715\фото\DSC034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8" y="3645024"/>
            <a:ext cx="2421497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9400" y="1484784"/>
            <a:ext cx="361256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Мкр</a:t>
            </a:r>
            <a:r>
              <a:rPr lang="ru-RU" b="1" dirty="0" smtClean="0">
                <a:solidFill>
                  <a:srgbClr val="002060"/>
                </a:solidFill>
              </a:rPr>
              <a:t> Юбилейный в </a:t>
            </a:r>
            <a:r>
              <a:rPr lang="ru-RU" b="1" dirty="0" err="1" smtClean="0">
                <a:solidFill>
                  <a:srgbClr val="002060"/>
                </a:solidFill>
              </a:rPr>
              <a:t>с.Чажемто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484784"/>
            <a:ext cx="3672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Обустройство сквера в </a:t>
            </a:r>
            <a:r>
              <a:rPr lang="ru-RU" b="1" dirty="0" err="1" smtClean="0">
                <a:solidFill>
                  <a:srgbClr val="002060"/>
                </a:solidFill>
              </a:rPr>
              <a:t>с.Тогур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8" y="2204868"/>
            <a:ext cx="3312368" cy="1341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 34 524,7 тыс.руб., в т.ч.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ФБ – 21 689,0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– 6 169,0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 – 6 666,7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2204868"/>
            <a:ext cx="3024336" cy="1341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Всего: 2 151,9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в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т.ч.ФБ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404,5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– 885,5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 – 430,0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ВБИ – 431,9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Documents and Settings\Ushakova.ADMKR.004\Рабочий стол\IMG_20200508_16585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63" y="4005064"/>
            <a:ext cx="2192335" cy="251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Ushakova.ADMKR.004\Рабочий стол\IMG_20200508_16580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645024"/>
            <a:ext cx="1800200" cy="2626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7938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4"/>
          <p:cNvSpPr>
            <a:spLocks noGrp="1"/>
          </p:cNvSpPr>
          <p:nvPr>
            <p:ph type="title"/>
          </p:nvPr>
        </p:nvSpPr>
        <p:spPr>
          <a:xfrm>
            <a:off x="2643174" y="0"/>
            <a:ext cx="4071966" cy="164305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1976438" algn="l"/>
              </a:tabLst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Исполнение расходной части бюджета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МО «Колпашевский район» за 2019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725918"/>
          <a:ext cx="8429687" cy="5076001"/>
        </p:xfrm>
        <a:graphic>
          <a:graphicData uri="http://schemas.openxmlformats.org/drawingml/2006/table">
            <a:tbl>
              <a:tblPr/>
              <a:tblGrid>
                <a:gridCol w="1000106"/>
                <a:gridCol w="3924564"/>
                <a:gridCol w="1105381"/>
                <a:gridCol w="1229233"/>
                <a:gridCol w="1170403"/>
              </a:tblGrid>
              <a:tr h="613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Коды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классификации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59718" marR="597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59718" marR="597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68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116134,4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113338,3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97,6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1242,6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1242,6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19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530,3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520,9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98,2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133055,9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128733,7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96,8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156259,8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145665,2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93,2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967792,5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959229,3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99,1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197876,0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184943,1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93,5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66003,5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58632,2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88,8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 культура и спорт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23582,5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22781,0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19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653,0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651,3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99,7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77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бюджетам поселений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114191,4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114191,4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9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1777321,9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1729929,0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97,3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19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718" marR="597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за счет целевых средств областного бюджета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1104507,8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1082465,7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59718" marR="5971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8526" name="Rectangle 1"/>
          <p:cNvSpPr>
            <a:spLocks noChangeArrowheads="1"/>
          </p:cNvSpPr>
          <p:nvPr/>
        </p:nvSpPr>
        <p:spPr bwMode="auto">
          <a:xfrm>
            <a:off x="7715272" y="1236021"/>
            <a:ext cx="1214446" cy="5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126960" bIns="0" anchor="ctr">
            <a:spAutoFit/>
          </a:bodyPr>
          <a:lstStyle/>
          <a:p>
            <a:pPr indent="457200" algn="ctr"/>
            <a:r>
              <a:rPr lang="ru-RU" sz="1200" b="1" dirty="0">
                <a:latin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</a:t>
            </a:r>
            <a:r>
              <a:rPr lang="ru-RU" sz="1400" b="1" dirty="0">
                <a:latin typeface="Calibri" pitchFamily="34" charset="0"/>
                <a:cs typeface="Times New Roman" pitchFamily="18" charset="0"/>
              </a:rPr>
              <a:t>Тыс. руб</a:t>
            </a:r>
            <a:r>
              <a:rPr lang="ru-RU" sz="1400" b="1" dirty="0">
                <a:solidFill>
                  <a:srgbClr val="4F81BD"/>
                </a:solidFill>
                <a:latin typeface="Calibri" pitchFamily="34" charset="0"/>
                <a:cs typeface="Times New Roman" pitchFamily="18" charset="0"/>
              </a:rPr>
              <a:t>.</a:t>
            </a:r>
            <a:r>
              <a:rPr lang="ru-RU" sz="1400" b="1" dirty="0">
                <a:latin typeface="Calibri" pitchFamily="34" charset="0"/>
                <a:cs typeface="Times New Roman" pitchFamily="18" charset="0"/>
              </a:rPr>
              <a:t> </a:t>
            </a:r>
            <a:endParaRPr lang="ru-RU" sz="1400" b="1" dirty="0"/>
          </a:p>
        </p:txBody>
      </p:sp>
      <p:sp>
        <p:nvSpPr>
          <p:cNvPr id="18527" name="TextBox 4"/>
          <p:cNvSpPr txBox="1">
            <a:spLocks noChangeArrowheads="1"/>
          </p:cNvSpPr>
          <p:nvPr/>
        </p:nvSpPr>
        <p:spPr bwMode="auto">
          <a:xfrm>
            <a:off x="8675688" y="0"/>
            <a:ext cx="46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Times New Roman" pitchFamily="18" charset="0"/>
            </a:endParaRPr>
          </a:p>
        </p:txBody>
      </p:sp>
      <p:pic>
        <p:nvPicPr>
          <p:cNvPr id="24580" name="Picture 4" descr="http://astv.ru/content/NewsImage/0f/5d/0f5d5c44-2b8b-4f50-b203-d66d2c231d21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142852"/>
            <a:ext cx="1857388" cy="1428760"/>
          </a:xfrm>
          <a:prstGeom prst="rect">
            <a:avLst/>
          </a:prstGeom>
          <a:noFill/>
        </p:spPr>
      </p:pic>
      <p:pic>
        <p:nvPicPr>
          <p:cNvPr id="21506" name="Picture 2" descr="https://xakac.info/files/image/news/e1/b9/20.jpg_200_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1857388" cy="1500188"/>
          </a:xfrm>
          <a:prstGeom prst="rect">
            <a:avLst/>
          </a:prstGeom>
          <a:noFill/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643966" y="1"/>
            <a:ext cx="5000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</a:rPr>
              <a:t>1</a:t>
            </a:r>
            <a:endParaRPr lang="ru-RU" sz="1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0638"/>
          <a:ext cx="9144000" cy="6878638"/>
        </p:xfrm>
        <a:graphic>
          <a:graphicData uri="http://schemas.openxmlformats.org/presentationml/2006/ole">
            <p:oleObj spid="_x0000_s97282" name="Image" r:id="rId4" imgW="13206349" imgH="9168254" progId="">
              <p:embed/>
            </p:oleObj>
          </a:graphicData>
        </a:graphic>
      </p:graphicFrame>
      <p:sp>
        <p:nvSpPr>
          <p:cNvPr id="2560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4450" y="2214554"/>
            <a:ext cx="7829550" cy="2071702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Безопасность населения и гражданская оборона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1662" y="1"/>
            <a:ext cx="5454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«Обеспечение безопасности населения Колпашевского района»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71802" y="4725146"/>
            <a:ext cx="2904355" cy="206299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-произведено страхование ГТС;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-проведены работы по техническому обслуживанию ГТС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-полностью изготовлена документация по безопасности ГТС «ограждающая дамба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Сумма  - 297,65 тыс. рублей.</a:t>
            </a:r>
          </a:p>
        </p:txBody>
      </p:sp>
      <p:sp>
        <p:nvSpPr>
          <p:cNvPr id="18" name="Стрелка вправо 17"/>
          <p:cNvSpPr/>
          <p:nvPr/>
        </p:nvSpPr>
        <p:spPr>
          <a:xfrm flipV="1">
            <a:off x="2786050" y="5286388"/>
            <a:ext cx="216694" cy="204521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TextBox 8"/>
          <p:cNvSpPr txBox="1">
            <a:spLocks noChangeArrowheads="1"/>
          </p:cNvSpPr>
          <p:nvPr/>
        </p:nvSpPr>
        <p:spPr bwMode="auto">
          <a:xfrm>
            <a:off x="7649766" y="2"/>
            <a:ext cx="6370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19</a:t>
            </a:r>
          </a:p>
        </p:txBody>
      </p:sp>
      <p:sp>
        <p:nvSpPr>
          <p:cNvPr id="20" name="Стрелка вправо 19"/>
          <p:cNvSpPr/>
          <p:nvPr/>
        </p:nvSpPr>
        <p:spPr>
          <a:xfrm flipV="1">
            <a:off x="2714612" y="3143248"/>
            <a:ext cx="214313" cy="237058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flipV="1">
            <a:off x="2643174" y="1571612"/>
            <a:ext cx="216694" cy="2159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71802" y="1214422"/>
            <a:ext cx="2904355" cy="1406313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Приобретены и установлены в жилых помещениях многодетных семей дымовые пожарные </a:t>
            </a:r>
            <a:r>
              <a:rPr lang="ru-RU" sz="1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извещатели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Сумма – 13 тыс. рублей.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4282" y="1214422"/>
            <a:ext cx="2268143" cy="1285884"/>
          </a:xfrm>
          <a:prstGeom prst="roundRect">
            <a:avLst>
              <a:gd name="adj" fmla="val 16141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Пожарная безопасность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5720" y="2928934"/>
            <a:ext cx="2214578" cy="1285567"/>
          </a:xfrm>
          <a:prstGeom prst="roundRect">
            <a:avLst>
              <a:gd name="adj" fmla="val 12066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Оснащение ЕДДС Администрации Колпашевского района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57158" y="5000636"/>
            <a:ext cx="2125267" cy="1428760"/>
          </a:xfrm>
          <a:prstGeom prst="roundRect">
            <a:avLst>
              <a:gd name="adj" fmla="val 26705"/>
            </a:avLst>
          </a:prstGeom>
          <a:solidFill>
            <a:srgbClr val="FFFFCC"/>
          </a:solidFill>
          <a:ln w="66675" cmpd="thickThin">
            <a:solidFill>
              <a:srgbClr val="CC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Georgia" pitchFamily="18" charset="0"/>
              </a:rPr>
              <a:t>Безопасность гидротехнических сооружений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4693328"/>
            <a:ext cx="2631235" cy="1950381"/>
          </a:xfrm>
          <a:prstGeom prst="rect">
            <a:avLst/>
          </a:prstGeom>
        </p:spPr>
      </p:pic>
      <p:sp>
        <p:nvSpPr>
          <p:cNvPr id="4" name="AutoShape 2" descr="Картинки по запросу пожарный водоём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71802" y="2714620"/>
            <a:ext cx="2904355" cy="1609586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alpha val="66000"/>
              </a:schemeClr>
            </a:solidFill>
          </a:ln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Приобретено дополнительное оборудование 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рабочего места оперативного дежурного. Установлен пульт для вывода сигналов с тревожных кнопок </a:t>
            </a: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образовательных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организаций. Сумма – 218,4 тыс. рублей.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1214422"/>
            <a:ext cx="2299696" cy="1214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2714620"/>
            <a:ext cx="2286016" cy="16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130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0638"/>
          <a:ext cx="9144000" cy="6878638"/>
        </p:xfrm>
        <a:graphic>
          <a:graphicData uri="http://schemas.openxmlformats.org/presentationml/2006/ole">
            <p:oleObj spid="_x0000_s98306" name="Image" r:id="rId4" imgW="13206349" imgH="9168254" progId="">
              <p:embed/>
            </p:oleObj>
          </a:graphicData>
        </a:graphic>
      </p:graphicFrame>
      <p:sp>
        <p:nvSpPr>
          <p:cNvPr id="2560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4450" y="2214554"/>
            <a:ext cx="7829550" cy="2071702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Социальная политика, опека и попечительство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294684421"/>
              </p:ext>
            </p:extLst>
          </p:nvPr>
        </p:nvGraphicFramePr>
        <p:xfrm>
          <a:off x="1043608" y="116632"/>
          <a:ext cx="7175351" cy="1793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167936" cy="41355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9930" y="5517232"/>
            <a:ext cx="8568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ОРГАН ОПЕКИ И ПОПЕЧИТЕЛЬСТВА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АДМИНИСТРАЦИИ КОЛПАШЕВСКОГО РАЙОНА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5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59" cy="136815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23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Сопоставительная таблица объема денежных средств, израсходованных на </a:t>
            </a:r>
            <a:r>
              <a:rPr lang="ru-RU" sz="230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предоставление</a:t>
            </a:r>
            <a:r>
              <a:rPr lang="ru-RU" sz="23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жилых </a:t>
            </a:r>
            <a: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помещений,  </a:t>
            </a:r>
            <a:b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</a:t>
            </a:r>
            <a:r>
              <a:rPr lang="ru-RU" sz="23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численность  </a:t>
            </a:r>
            <a: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детей-сирот, </a:t>
            </a:r>
            <a:r>
              <a:rPr lang="ru-RU" sz="23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обеспеченных жильем </a:t>
            </a:r>
            <a: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3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</a:t>
            </a:r>
            <a:r>
              <a:rPr lang="ru-RU" sz="230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2017 -2019 гг.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27113887"/>
              </p:ext>
            </p:extLst>
          </p:nvPr>
        </p:nvGraphicFramePr>
        <p:xfrm>
          <a:off x="179512" y="1928802"/>
          <a:ext cx="8712968" cy="5505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92993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04856" cy="57606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2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семьи и детства 2019 год</a:t>
            </a:r>
            <a:endParaRPr lang="ru-RU" sz="320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3417085457"/>
              </p:ext>
            </p:extLst>
          </p:nvPr>
        </p:nvGraphicFramePr>
        <p:xfrm>
          <a:off x="179512" y="548680"/>
          <a:ext cx="878497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3945432390"/>
              </p:ext>
            </p:extLst>
          </p:nvPr>
        </p:nvGraphicFramePr>
        <p:xfrm>
          <a:off x="179512" y="2708920"/>
          <a:ext cx="8784976" cy="188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4233825576"/>
              </p:ext>
            </p:extLst>
          </p:nvPr>
        </p:nvGraphicFramePr>
        <p:xfrm>
          <a:off x="179512" y="4437112"/>
          <a:ext cx="878497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="" xmlns:p14="http://schemas.microsoft.com/office/powerpoint/2010/main" val="14535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0638"/>
          <a:ext cx="9144000" cy="6878638"/>
        </p:xfrm>
        <a:graphic>
          <a:graphicData uri="http://schemas.openxmlformats.org/presentationml/2006/ole">
            <p:oleObj spid="_x0000_s108546" name="Image" r:id="rId4" imgW="13206349" imgH="9168254" progId="">
              <p:embed/>
            </p:oleObj>
          </a:graphicData>
        </a:graphic>
      </p:graphicFrame>
      <p:sp>
        <p:nvSpPr>
          <p:cNvPr id="2560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14450" y="2214554"/>
            <a:ext cx="7829550" cy="2071702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Дорожное хозяйство, транспорт и ЖКХ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3"/>
          <p:cNvSpPr>
            <a:spLocks noGrp="1"/>
          </p:cNvSpPr>
          <p:nvPr>
            <p:ph sz="half" idx="2"/>
          </p:nvPr>
        </p:nvSpPr>
        <p:spPr>
          <a:xfrm>
            <a:off x="2844312" y="908050"/>
            <a:ext cx="5880588" cy="5378450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 typeface="Wingdings 2" pitchFamily="18" charset="2"/>
              <a:buNone/>
            </a:pPr>
            <a:endParaRPr lang="ru-RU" altLang="ru-RU" sz="17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7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 2" pitchFamily="18" charset="2"/>
              <a:buNone/>
            </a:pPr>
            <a:endParaRPr lang="ru-RU" altLang="ru-RU" sz="17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 2" pitchFamily="18" charset="2"/>
              <a:buNone/>
            </a:pPr>
            <a:endParaRPr lang="ru-RU" altLang="ru-RU" sz="17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</a:pPr>
            <a:endParaRPr lang="ru-RU" altLang="ru-RU" sz="17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Tx/>
              <a:buNone/>
            </a:pPr>
            <a:endParaRPr lang="ru-RU" altLang="ru-RU" sz="17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Tx/>
              <a:buNone/>
            </a:pPr>
            <a:endParaRPr lang="ru-RU" altLang="ru-RU" sz="1700" dirty="0" smtClean="0">
              <a:cs typeface="Times New Roman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483577" y="214313"/>
            <a:ext cx="8229600" cy="622300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200" b="1" dirty="0">
                <a:solidFill>
                  <a:schemeClr val="tx1"/>
                </a:solidFill>
                <a:cs typeface="Arial" pitchFamily="34" charset="0"/>
              </a:rPr>
              <a:t>ТРАНСПОРТ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49520" y="1143000"/>
            <a:ext cx="2505808" cy="2357438"/>
          </a:xfrm>
          <a:prstGeom prst="ellips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3" algn="ctr">
              <a:buClr>
                <a:srgbClr val="FF0000"/>
              </a:buClr>
              <a:tabLst>
                <a:tab pos="266700" algn="l"/>
              </a:tabLst>
              <a:defRPr/>
            </a:pPr>
            <a:r>
              <a:rPr lang="ru-RU" sz="1200" b="1" dirty="0">
                <a:solidFill>
                  <a:schemeClr val="tx1"/>
                </a:solidFill>
                <a:cs typeface="Times New Roman" pitchFamily="18" charset="0"/>
              </a:rPr>
              <a:t>Организация транспортного обслуживания населения отдаленных населенных пунктов водным транспортом по маршрутам № 1 «Тогур – Копыловка», № 2 «Тогур – Лебяжье»</a:t>
            </a:r>
          </a:p>
        </p:txBody>
      </p:sp>
      <p:sp>
        <p:nvSpPr>
          <p:cNvPr id="9" name="Овал 8"/>
          <p:cNvSpPr/>
          <p:nvPr/>
        </p:nvSpPr>
        <p:spPr>
          <a:xfrm>
            <a:off x="483577" y="3786188"/>
            <a:ext cx="2703635" cy="2500312"/>
          </a:xfrm>
          <a:prstGeom prst="ellips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3" algn="ctr">
              <a:buClr>
                <a:srgbClr val="FF0000"/>
              </a:buClr>
              <a:tabLst>
                <a:tab pos="266700" algn="l"/>
              </a:tabLst>
              <a:defRPr/>
            </a:pPr>
            <a:r>
              <a:rPr lang="ru-RU" sz="1200" b="1" dirty="0">
                <a:solidFill>
                  <a:schemeClr val="tx1"/>
                </a:solidFill>
                <a:cs typeface="Times New Roman" pitchFamily="18" charset="0"/>
              </a:rPr>
              <a:t>Организация транспортного обслуживания населения </a:t>
            </a:r>
            <a:r>
              <a:rPr lang="ru-RU" sz="1200" b="1" dirty="0" smtClean="0">
                <a:solidFill>
                  <a:schemeClr val="tx1"/>
                </a:solidFill>
                <a:cs typeface="Times New Roman" pitchFamily="18" charset="0"/>
              </a:rPr>
              <a:t>автомобильным транспортом по пригородным маршрутам</a:t>
            </a:r>
            <a:endParaRPr lang="ru-RU" sz="1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3714744" y="1428736"/>
            <a:ext cx="1648557" cy="1000125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Перевезено </a:t>
            </a:r>
            <a:endParaRPr lang="ru-RU" sz="16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1 300 человек</a:t>
            </a:r>
          </a:p>
        </p:txBody>
      </p:sp>
      <p:sp>
        <p:nvSpPr>
          <p:cNvPr id="11" name="Табличка 10"/>
          <p:cNvSpPr/>
          <p:nvPr/>
        </p:nvSpPr>
        <p:spPr>
          <a:xfrm>
            <a:off x="5890847" y="1428751"/>
            <a:ext cx="1239715" cy="1000125"/>
          </a:xfrm>
          <a:prstGeom prst="plaqu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2 763,1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тыс. рублей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4007791" y="4437112"/>
            <a:ext cx="1648557" cy="122413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Выполнено 13 210 рейсов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187212" y="1857375"/>
            <a:ext cx="527538" cy="484188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5363308" y="1785939"/>
            <a:ext cx="527538" cy="484187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253154" y="4643438"/>
            <a:ext cx="791308" cy="857250"/>
          </a:xfrm>
          <a:prstGeom prst="rightArrow">
            <a:avLst>
              <a:gd name="adj1" fmla="val 50000"/>
              <a:gd name="adj2" fmla="val 55926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5561135" y="4786314"/>
            <a:ext cx="527538" cy="484187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AutoShape 2" descr="https://monolith1.izrukvruki.ru/img/catalog/i2/09/b7/cd89fef7f-1050x700-731617374-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onolith1.izrukvruki.ru/img/catalog/i2/09/b7/cd89fef7f-1050x700-731617374-ori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9573" name="Picture 5" descr="C:\Documents and Settings\Ivchenko\Рабочий стол\cd89fef7f-1050x700-731617374-or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86" b="20282"/>
          <a:stretch/>
        </p:blipFill>
        <p:spPr bwMode="auto">
          <a:xfrm>
            <a:off x="6736594" y="2574578"/>
            <a:ext cx="2292350" cy="15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D:\Елена\КС-70\2018\КС-70, 2018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0"/>
          <a:stretch/>
        </p:blipFill>
        <p:spPr bwMode="auto">
          <a:xfrm>
            <a:off x="3813203" y="2558562"/>
            <a:ext cx="2849982" cy="16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5" name="Picture 7" descr="C:\Documents and Settings\Ivchenko\Рабочий стол\novye-avtobusnye-pavilony18929248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04" r="7425"/>
          <a:stretch/>
        </p:blipFill>
        <p:spPr bwMode="auto">
          <a:xfrm>
            <a:off x="7553033" y="4574786"/>
            <a:ext cx="1361133" cy="108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Табличка 24"/>
          <p:cNvSpPr/>
          <p:nvPr/>
        </p:nvSpPr>
        <p:spPr>
          <a:xfrm>
            <a:off x="6116737" y="4572000"/>
            <a:ext cx="1239715" cy="1000125"/>
          </a:xfrm>
          <a:prstGeom prst="plaqu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3 205,2 тыс. руб.</a:t>
            </a:r>
          </a:p>
        </p:txBody>
      </p:sp>
      <p:pic>
        <p:nvPicPr>
          <p:cNvPr id="26" name="Рисунок 7" descr="g144_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7492" y="1318559"/>
            <a:ext cx="1516674" cy="108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554" y="214291"/>
            <a:ext cx="8358554" cy="6429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600" b="1" dirty="0">
                <a:solidFill>
                  <a:schemeClr val="tx1"/>
                </a:solidFill>
                <a:cs typeface="Arial" pitchFamily="34" charset="0"/>
              </a:rPr>
              <a:t>ДОРОГИ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291" name="Содержимое 10"/>
          <p:cNvSpPr>
            <a:spLocks noGrp="1"/>
          </p:cNvSpPr>
          <p:nvPr>
            <p:ph sz="half" idx="2"/>
          </p:nvPr>
        </p:nvSpPr>
        <p:spPr>
          <a:xfrm>
            <a:off x="2378320" y="1052513"/>
            <a:ext cx="6182457" cy="5329237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Tx/>
              <a:buNone/>
              <a:tabLst>
                <a:tab pos="0" algn="l"/>
                <a:tab pos="85725" algn="l"/>
              </a:tabLst>
            </a:pPr>
            <a:endParaRPr lang="ru-RU" altLang="ru-RU" sz="15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5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600" dirty="0" smtClean="0"/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600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600" b="1" dirty="0" smtClean="0">
              <a:cs typeface="Times New Roman" pitchFamily="18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0" algn="l"/>
                <a:tab pos="85725" algn="l"/>
              </a:tabLst>
            </a:pPr>
            <a:endParaRPr lang="ru-RU" altLang="ru-RU" sz="1600" b="1" dirty="0" smtClean="0">
              <a:cs typeface="Times New Roman" pitchFamily="18" charset="0"/>
            </a:endParaRPr>
          </a:p>
          <a:p>
            <a:pPr marL="0" indent="0" algn="just" eaLnBrk="1" hangingPunct="1">
              <a:buFont typeface="Wingdings 2" pitchFamily="18" charset="2"/>
              <a:buNone/>
              <a:tabLst>
                <a:tab pos="0" algn="l"/>
                <a:tab pos="85725" algn="l"/>
              </a:tabLst>
            </a:pPr>
            <a:endParaRPr lang="ru-RU" altLang="ru-RU" sz="1200" dirty="0" smtClean="0"/>
          </a:p>
        </p:txBody>
      </p:sp>
      <p:sp>
        <p:nvSpPr>
          <p:cNvPr id="7" name="Содержимое 9"/>
          <p:cNvSpPr txBox="1">
            <a:spLocks/>
          </p:cNvSpPr>
          <p:nvPr/>
        </p:nvSpPr>
        <p:spPr>
          <a:xfrm>
            <a:off x="615461" y="2000251"/>
            <a:ext cx="1846385" cy="1285875"/>
          </a:xfrm>
          <a:prstGeom prst="rect">
            <a:avLst/>
          </a:prstGeom>
          <a:solidFill>
            <a:srgbClr val="CCECFF"/>
          </a:solidFill>
          <a:ln>
            <a:solidFill>
              <a:srgbClr val="FF3300"/>
            </a:solidFill>
          </a:ln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Содержание и ремонт дорог</a:t>
            </a:r>
            <a:endParaRPr lang="ru-RU" sz="16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Содержимое 9"/>
          <p:cNvSpPr txBox="1">
            <a:spLocks/>
          </p:cNvSpPr>
          <p:nvPr/>
        </p:nvSpPr>
        <p:spPr>
          <a:xfrm>
            <a:off x="2857500" y="2000251"/>
            <a:ext cx="1780443" cy="1285875"/>
          </a:xfrm>
          <a:prstGeom prst="rect">
            <a:avLst/>
          </a:prstGeom>
          <a:solidFill>
            <a:srgbClr val="99FF99"/>
          </a:solidFill>
          <a:ln>
            <a:solidFill>
              <a:srgbClr val="FF3300"/>
            </a:solidFill>
          </a:ln>
        </p:spPr>
        <p:txBody>
          <a:bodyPr>
            <a:normAutofit fontScale="925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Содержание и ремонт </a:t>
            </a:r>
            <a:r>
              <a:rPr lang="ru-RU" sz="1600" dirty="0" smtClean="0">
                <a:latin typeface="+mn-lt"/>
                <a:cs typeface="Times New Roman" pitchFamily="18" charset="0"/>
              </a:rPr>
              <a:t>улично-дорожной, финансовая помощь поселениям</a:t>
            </a:r>
            <a:endParaRPr lang="ru-RU" sz="16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Содержимое 9"/>
          <p:cNvSpPr txBox="1">
            <a:spLocks/>
          </p:cNvSpPr>
          <p:nvPr/>
        </p:nvSpPr>
        <p:spPr>
          <a:xfrm>
            <a:off x="5165481" y="2000251"/>
            <a:ext cx="989134" cy="1285875"/>
          </a:xfrm>
          <a:prstGeom prst="rect">
            <a:avLst/>
          </a:prstGeom>
          <a:solidFill>
            <a:srgbClr val="FF99FF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ru-RU" sz="1600" dirty="0">
              <a:cs typeface="Times New Roman" pitchFamily="18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53 763,6 тыс</a:t>
            </a:r>
            <a:r>
              <a:rPr lang="ru-RU" sz="1600" dirty="0">
                <a:latin typeface="+mn-lt"/>
                <a:cs typeface="Times New Roman" pitchFamily="18" charset="0"/>
              </a:rPr>
              <a:t>. руб.</a:t>
            </a:r>
            <a:endParaRPr lang="ru-RU" sz="16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297" name="Содержимое 9"/>
          <p:cNvSpPr txBox="1">
            <a:spLocks/>
          </p:cNvSpPr>
          <p:nvPr/>
        </p:nvSpPr>
        <p:spPr bwMode="auto">
          <a:xfrm>
            <a:off x="615461" y="3500438"/>
            <a:ext cx="1846385" cy="2520850"/>
          </a:xfrm>
          <a:prstGeom prst="rect">
            <a:avLst/>
          </a:prstGeom>
          <a:solidFill>
            <a:srgbClr val="CCEC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FF0000"/>
              </a:buClr>
            </a:pPr>
            <a:r>
              <a:rPr lang="ru-RU" altLang="ru-RU" sz="1600" dirty="0">
                <a:latin typeface="+mn-lt"/>
              </a:rPr>
              <a:t>Устройство и содержание ледовых переправ через р. </a:t>
            </a:r>
            <a:r>
              <a:rPr lang="ru-RU" altLang="ru-RU" sz="1600" dirty="0" err="1">
                <a:latin typeface="+mn-lt"/>
              </a:rPr>
              <a:t>Кеть</a:t>
            </a:r>
            <a:r>
              <a:rPr lang="ru-RU" altLang="ru-RU" sz="1600" dirty="0">
                <a:latin typeface="+mn-lt"/>
              </a:rPr>
              <a:t> и пр. Северская на автозимнике «</a:t>
            </a:r>
            <a:r>
              <a:rPr lang="ru-RU" altLang="ru-RU" sz="1600" dirty="0" err="1">
                <a:latin typeface="+mn-lt"/>
              </a:rPr>
              <a:t>Тогур-Север-Дальнее-Куржино-Копыловка</a:t>
            </a:r>
            <a:r>
              <a:rPr lang="ru-RU" altLang="ru-RU" sz="1600" dirty="0">
                <a:latin typeface="+mn-lt"/>
              </a:rPr>
              <a:t>» в зимний период</a:t>
            </a:r>
            <a:endParaRPr lang="ru-RU" alt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11" name="Содержимое 9"/>
          <p:cNvSpPr txBox="1">
            <a:spLocks/>
          </p:cNvSpPr>
          <p:nvPr/>
        </p:nvSpPr>
        <p:spPr>
          <a:xfrm>
            <a:off x="2857500" y="3929063"/>
            <a:ext cx="1780443" cy="1285875"/>
          </a:xfrm>
          <a:prstGeom prst="rect">
            <a:avLst/>
          </a:prstGeom>
          <a:solidFill>
            <a:srgbClr val="99FF99"/>
          </a:solidFill>
          <a:ln>
            <a:solidFill>
              <a:srgbClr val="FF3300"/>
            </a:solidFill>
          </a:ln>
        </p:spPr>
        <p:txBody>
          <a:bodyPr>
            <a:normAutofit fontScale="925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Построены и содержались две ледовые переправы общей протяженностью 245 метров</a:t>
            </a:r>
            <a:endParaRPr lang="ru-RU" sz="16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" name="Содержимое 9"/>
          <p:cNvSpPr txBox="1">
            <a:spLocks/>
          </p:cNvSpPr>
          <p:nvPr/>
        </p:nvSpPr>
        <p:spPr>
          <a:xfrm>
            <a:off x="5165481" y="3929064"/>
            <a:ext cx="989134" cy="1214437"/>
          </a:xfrm>
          <a:prstGeom prst="rect">
            <a:avLst/>
          </a:prstGeom>
          <a:solidFill>
            <a:srgbClr val="FF99FF"/>
          </a:solidFill>
          <a:ln>
            <a:solidFill>
              <a:srgbClr val="FF3300"/>
            </a:solidFill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ru-RU" sz="1600" dirty="0"/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600" dirty="0" smtClean="0">
                <a:latin typeface="+mn-lt"/>
              </a:rPr>
              <a:t>695,4 </a:t>
            </a:r>
            <a:r>
              <a:rPr lang="ru-RU" sz="1600" dirty="0">
                <a:latin typeface="+mn-lt"/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703885" y="2714625"/>
            <a:ext cx="39565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703885" y="4643439"/>
            <a:ext cx="395654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505307" y="2643189"/>
            <a:ext cx="329711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505306" y="4502152"/>
            <a:ext cx="329711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044462" y="1571625"/>
            <a:ext cx="659423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03207"/>
            <a:ext cx="1696130" cy="94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38"/>
          <a:stretch/>
        </p:blipFill>
        <p:spPr bwMode="auto">
          <a:xfrm>
            <a:off x="4860940" y="1003206"/>
            <a:ext cx="1598215" cy="94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D:\Елена\Ремонт дорог 2018\Отчеты\Чажемтовское СП\Фотоотчет\ПОСЛЕ\IMG_2835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51425" y="1950721"/>
            <a:ext cx="2120705" cy="1549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0596" name="Picture 4" descr="D:\Иван\Переправы\2019 - 2020\Фото\Открытие, 28.11.2019\IMG_20191127_152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1425" y="3929064"/>
            <a:ext cx="2120705" cy="15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597" name="Picture 5" descr="D:\Иван\Переправы\2019 - 2020\Фото\Открытие, 28.11.2019\IMG_20191128_1501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40" b="29885"/>
          <a:stretch/>
        </p:blipFill>
        <p:spPr bwMode="auto">
          <a:xfrm>
            <a:off x="2835018" y="5433060"/>
            <a:ext cx="3403626" cy="13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554" y="357189"/>
            <a:ext cx="8358554" cy="623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100" b="1" dirty="0">
                <a:solidFill>
                  <a:schemeClr val="tx1"/>
                </a:solidFill>
                <a:cs typeface="Arial" pitchFamily="34" charset="0"/>
              </a:rPr>
              <a:t>ЖИЛИЩНО-КОММУНАЛЬНОЕ ХОЗЯЙСТВО</a:t>
            </a:r>
            <a:endParaRPr lang="ru-RU" sz="3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7989" y="260350"/>
            <a:ext cx="8358554" cy="647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</p:txBody>
      </p:sp>
      <p:sp>
        <p:nvSpPr>
          <p:cNvPr id="13322" name="Содержимое 9"/>
          <p:cNvSpPr txBox="1">
            <a:spLocks/>
          </p:cNvSpPr>
          <p:nvPr/>
        </p:nvSpPr>
        <p:spPr bwMode="auto">
          <a:xfrm>
            <a:off x="755576" y="1124744"/>
            <a:ext cx="7560840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поселениям Колпашевского района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строительству, ремонту и содержанию объектов жилищно-коммунального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720" name="AutoShape 8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2" name="AutoShape 10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4" name="AutoShape 12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6" name="AutoShape 14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8" name="AutoShape 16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30" name="AutoShape 18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32" name="AutoShape 20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34" name="AutoShape 22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060848"/>
            <a:ext cx="3528392" cy="8640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теплоснабжения,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54829,6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83183" y="2048665"/>
            <a:ext cx="3528392" cy="8640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водоснабжения,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1259,9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84301" y="3077344"/>
            <a:ext cx="3528392" cy="8640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электроснабжения, 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03137" y="3065161"/>
            <a:ext cx="3528392" cy="8640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объектов муниципальной собственности в нормативное состояние , 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1026,5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49081" y="4093840"/>
            <a:ext cx="3534887" cy="9913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объектов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(газификация), 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23 479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585527" y="4093840"/>
            <a:ext cx="3546002" cy="9913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хозяйственного комплекса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Колпашевского городского поселения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безаварийному прохождению отопительного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сезона, 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3 923,5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dirty="0"/>
          </a:p>
        </p:txBody>
      </p:sp>
      <p:sp>
        <p:nvSpPr>
          <p:cNvPr id="27" name="Содержимое 9"/>
          <p:cNvSpPr txBox="1">
            <a:spLocks/>
          </p:cNvSpPr>
          <p:nvPr/>
        </p:nvSpPr>
        <p:spPr bwMode="auto">
          <a:xfrm>
            <a:off x="1993624" y="5229200"/>
            <a:ext cx="5170663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 – 84 618,5 тыс. руб.</a:t>
            </a:r>
          </a:p>
          <a:p>
            <a:pPr algn="ctr"/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29642" cy="939784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МО «КОЛПАШЕВКИЙ РАЙОН» ЗА  2019 год</a:t>
            </a:r>
            <a:endParaRPr lang="ru-RU" sz="2000" dirty="0" smtClean="0">
              <a:solidFill>
                <a:srgbClr val="7030A0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8715404" y="1"/>
            <a:ext cx="428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</a:rPr>
              <a:t>2</a:t>
            </a:r>
            <a:endParaRPr lang="ru-RU" sz="1400" dirty="0">
              <a:latin typeface="Times New Roman" pitchFamily="18" charset="0"/>
            </a:endParaRPr>
          </a:p>
        </p:txBody>
      </p:sp>
      <p:pic>
        <p:nvPicPr>
          <p:cNvPr id="6145" name="Диаграмма 2"/>
          <p:cNvPicPr>
            <a:picLocks noChangeArrowheads="1"/>
          </p:cNvPicPr>
          <p:nvPr/>
        </p:nvPicPr>
        <p:blipFill>
          <a:blip r:embed="rId2" cstate="print"/>
          <a:srcRect b="-79"/>
          <a:stretch>
            <a:fillRect/>
          </a:stretch>
        </p:blipFill>
        <p:spPr bwMode="auto">
          <a:xfrm>
            <a:off x="428596" y="1214422"/>
            <a:ext cx="835824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28575" y="133350"/>
          <a:ext cx="9086850" cy="659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554" y="357189"/>
            <a:ext cx="8358554" cy="623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100" b="1" dirty="0">
                <a:solidFill>
                  <a:schemeClr val="tx1"/>
                </a:solidFill>
                <a:cs typeface="Arial" pitchFamily="34" charset="0"/>
              </a:rPr>
              <a:t>ЖИЛИЩНО-КОММУНАЛЬНОЕ ХОЗЯЙСТВО</a:t>
            </a:r>
            <a:endParaRPr lang="ru-RU" sz="3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7989" y="260350"/>
            <a:ext cx="8358554" cy="647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Современная городская </a:t>
            </a:r>
            <a:r>
              <a:rPr lang="ru-RU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endParaRPr lang="ru-RU" b="1" cap="al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2" name="Содержимое 9"/>
          <p:cNvSpPr txBox="1">
            <a:spLocks/>
          </p:cNvSpPr>
          <p:nvPr/>
        </p:nvSpPr>
        <p:spPr bwMode="auto">
          <a:xfrm>
            <a:off x="317989" y="1278529"/>
            <a:ext cx="2491154" cy="2289513"/>
          </a:xfrm>
          <a:prstGeom prst="rect">
            <a:avLst/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>
                <a:latin typeface="+mn-lt"/>
                <a:cs typeface="Times New Roman" pitchFamily="18" charset="0"/>
              </a:rPr>
              <a:t> В 2019 году реализовано </a:t>
            </a:r>
            <a:r>
              <a:rPr lang="ru-RU" altLang="ru-RU" sz="1600" b="1" dirty="0" smtClean="0">
                <a:latin typeface="+mn-lt"/>
                <a:cs typeface="Times New Roman" pitchFamily="18" charset="0"/>
              </a:rPr>
              <a:t>5 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комплексных проекта по благоустройству муниципального образования «Колпашевский район».</a:t>
            </a:r>
          </a:p>
          <a:p>
            <a:pPr algn="ctr"/>
            <a:r>
              <a:rPr lang="ru-RU" altLang="ru-RU" sz="1600" b="1" dirty="0">
                <a:latin typeface="+mn-lt"/>
                <a:cs typeface="Times New Roman" pitchFamily="18" charset="0"/>
              </a:rPr>
              <a:t> На благоустройство территорий выделено </a:t>
            </a:r>
          </a:p>
          <a:p>
            <a:pPr algn="ctr"/>
            <a:r>
              <a:rPr lang="ru-RU" altLang="ru-RU" sz="1600" b="1" dirty="0">
                <a:latin typeface="+mn-lt"/>
                <a:cs typeface="Times New Roman" pitchFamily="18" charset="0"/>
              </a:rPr>
              <a:t>26903,5 тыс. руб.</a:t>
            </a:r>
          </a:p>
          <a:p>
            <a:pPr algn="ctr"/>
            <a:endParaRPr lang="ru-RU" alt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15720" name="AutoShape 8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2" name="AutoShape 10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4" name="AutoShape 12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6" name="AutoShape 14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28" name="AutoShape 16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30" name="AutoShape 18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32" name="AutoShape 20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734" name="AutoShape 22" descr="https://www.gkh.ru/images/articles/102265/remont-kryshi-mnogokvartirnogo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2" descr="C:\Users\Gkh2_2019_10\Desktop\Рабочая\Муниципальная программа\Формир современ горо среды\Гис ЖКХ КГП от Юрковой\20190613_172021_1560475849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728" y="1252545"/>
            <a:ext cx="2954205" cy="19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https://im0-tub-ru.yandex.net/i?id=521c3098bb1b4cd752378ea06c15ab01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19" y="3985041"/>
            <a:ext cx="2807270" cy="20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40255"/>
            <a:ext cx="2196244" cy="262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65" b="17192"/>
          <a:stretch/>
        </p:blipFill>
        <p:spPr bwMode="auto">
          <a:xfrm>
            <a:off x="6220951" y="3787676"/>
            <a:ext cx="2088232" cy="16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89130" y="6165304"/>
            <a:ext cx="2761811" cy="51111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Построен пешеходный фонтан по ул. Белинского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205146" y="5458215"/>
            <a:ext cx="2088233" cy="124290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Отремонтирован тротуар по улице Ленина и асфальтирована автопарковка возле магазина «Хуторок»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491880" y="6190002"/>
            <a:ext cx="2340260" cy="51111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Благоустроена территория перед Домом культуры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059728" y="3184572"/>
            <a:ext cx="2954205" cy="38347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Благоустройство Парка Кедровый»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71468" y="3145237"/>
            <a:ext cx="2544642" cy="38347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Благоустройство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территории ул. Кирова,43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1467" y="1278528"/>
            <a:ext cx="2544642" cy="18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1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17989" y="142852"/>
            <a:ext cx="8358554" cy="714380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СИСТЕМА ОБРАЩЕНИЯ С ТВЕРДЫМИ КОММУНАЛЬНЫМИ ОТХОДАМИ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82906" y="993841"/>
            <a:ext cx="2160327" cy="1968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площадки временного накопления твердых коммунальных отходов в окрестностях с.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Чажемто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1138 тыс.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785" y="6292220"/>
            <a:ext cx="4854135" cy="4824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  в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Колпашевском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- ООО «Риск»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91679" y="875018"/>
            <a:ext cx="4803473" cy="22060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пополнение контейнерного парка направлено 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4267 </a:t>
            </a:r>
            <a:r>
              <a:rPr lang="ru-RU" sz="145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приобретено 636 контейнеров для накопления твердых коммунальных отходов:</a:t>
            </a:r>
            <a:endParaRPr lang="ru-RU" sz="145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Колпашевское </a:t>
            </a:r>
            <a:r>
              <a:rPr lang="ru-RU" sz="145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поселение 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457 шт.;</a:t>
            </a:r>
          </a:p>
          <a:p>
            <a:pPr marL="285750" indent="-285750" algn="ctr">
              <a:buFontTx/>
              <a:buChar char="-"/>
            </a:pP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Новоселовское сельское поселение – 56 шт.;</a:t>
            </a:r>
          </a:p>
          <a:p>
            <a:pPr marL="285750" indent="-285750" algn="ctr">
              <a:buFontTx/>
              <a:buChar char="-"/>
            </a:pPr>
            <a:r>
              <a:rPr lang="ru-RU" sz="145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Новогоренское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– 10 шт.;</a:t>
            </a:r>
          </a:p>
          <a:p>
            <a:pPr marL="285750" indent="-285750" algn="ctr">
              <a:buFontTx/>
              <a:buChar char="-"/>
            </a:pP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Саровское сельское поселение – 58 шт</a:t>
            </a:r>
            <a:r>
              <a:rPr lang="ru-RU" sz="145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45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5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38 шт. для установки на территории СНТ «Мичуринец»);</a:t>
            </a:r>
            <a:endParaRPr lang="ru-RU" sz="145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45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Инкинское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– 15 шт.;</a:t>
            </a:r>
          </a:p>
          <a:p>
            <a:pPr marL="285750" indent="-285750" algn="ctr">
              <a:buFontTx/>
              <a:buChar char="-"/>
            </a:pPr>
            <a:r>
              <a:rPr lang="ru-RU" sz="145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Чажемтовское</a:t>
            </a:r>
            <a:r>
              <a:rPr lang="ru-RU" sz="145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– 40 шт.</a:t>
            </a:r>
          </a:p>
        </p:txBody>
      </p:sp>
      <p:pic>
        <p:nvPicPr>
          <p:cNvPr id="17" name="Picture 2" descr="http://teplotron.su/upload/iblock/9c2/9c2215c3545120b5e097262124cfde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" y="1149625"/>
            <a:ext cx="1581301" cy="1512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03" t="24925" r="34932" b="27972"/>
          <a:stretch/>
        </p:blipFill>
        <p:spPr bwMode="auto">
          <a:xfrm>
            <a:off x="3759813" y="3143989"/>
            <a:ext cx="2498216" cy="135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40689" y="3128149"/>
            <a:ext cx="3539224" cy="13597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Обустройства 23 контейнерных площадок накопления твердых коммунальных отходов Колпашевского городского поселения, 500 тыс.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50633" y="3073818"/>
            <a:ext cx="2160327" cy="1968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субсидии на возмещение затрат в </a:t>
            </a:r>
            <a:r>
              <a:rPr lang="ru-RU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оказанием по обращению с твердыми коммунальными </a:t>
            </a:r>
            <a:r>
              <a:rPr lang="ru-RU" sz="14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отходами, 600 тыс. руб.</a:t>
            </a:r>
            <a:endParaRPr lang="ru-RU" sz="1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43" b="25175"/>
          <a:stretch/>
        </p:blipFill>
        <p:spPr bwMode="auto">
          <a:xfrm>
            <a:off x="6495154" y="5209478"/>
            <a:ext cx="233583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40" r="5529" b="22073"/>
          <a:stretch/>
        </p:blipFill>
        <p:spPr bwMode="auto">
          <a:xfrm>
            <a:off x="222170" y="4529253"/>
            <a:ext cx="1694330" cy="166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837518" y="4535179"/>
            <a:ext cx="2248962" cy="16633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средств измерений массы твердых коммунальных отходов на муниципальном полигоне (Колпашево), 995 тыс.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070714" y="4585049"/>
            <a:ext cx="2545343" cy="16561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областного и местного бюджетов  направлено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7500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17989" y="142852"/>
            <a:ext cx="8358554" cy="7143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b="1" cap="al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5" y="1556792"/>
            <a:ext cx="2890501" cy="2214563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поселениям Колпашевского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населенных пунктов</a:t>
            </a:r>
            <a:endParaRPr lang="ru-RU" alt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469658" y="1199594"/>
            <a:ext cx="2902541" cy="2928958"/>
          </a:xfrm>
          <a:prstGeom prst="rightArrow">
            <a:avLst>
              <a:gd name="adj1" fmla="val 68797"/>
              <a:gd name="adj2" fmla="val 28708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Колпашевское городское поселение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Новоселовкое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Новогоренское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63791" y="1871910"/>
            <a:ext cx="2212752" cy="1584325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1 000,7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pic>
        <p:nvPicPr>
          <p:cNvPr id="109570" name="Picture 2" descr="C:\Documents and Settings\Ivchenko\Рабочий стол\1513786017_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5" y="4128552"/>
            <a:ext cx="3124574" cy="20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C:\Documents and Settings\Ivchenko\Рабочий стол\unnamed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2877758" cy="191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C:\Documents and Settings\Ivchenko\Рабочий стол\IMG_84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94" t="30570"/>
          <a:stretch/>
        </p:blipFill>
        <p:spPr bwMode="auto">
          <a:xfrm>
            <a:off x="6931016" y="4128551"/>
            <a:ext cx="1745527" cy="20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17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715404" y="1"/>
            <a:ext cx="428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</a:rPr>
              <a:t>3</a:t>
            </a:r>
            <a:endParaRPr lang="ru-RU" sz="1400" dirty="0">
              <a:latin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90487" y="400050"/>
          <a:ext cx="8963025" cy="605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5403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СОЦИАЛЬНО ЗНАЧИМЫЕ РАСХОДЫ ЗА 2018- 2019 годы</a:t>
            </a:r>
            <a:endParaRPr lang="ru-RU" sz="20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714744" y="3244334"/>
            <a:ext cx="98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20049118">
            <a:off x="3928159" y="4654546"/>
            <a:ext cx="1630421" cy="448037"/>
          </a:xfrm>
          <a:prstGeom prst="rightArrow">
            <a:avLst>
              <a:gd name="adj1" fmla="val 50000"/>
              <a:gd name="adj2" fmla="val 38082"/>
            </a:avLst>
          </a:prstGeom>
          <a:solidFill>
            <a:srgbClr val="FFFF00"/>
          </a:solidFill>
          <a:ln w="254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Рост  на </a:t>
            </a:r>
            <a:r>
              <a:rPr lang="ru-RU" sz="1400" dirty="0" smtClean="0">
                <a:solidFill>
                  <a:sysClr val="windowText" lastClr="000000"/>
                </a:solidFill>
              </a:rPr>
              <a:t>9,7 </a:t>
            </a:r>
            <a:r>
              <a:rPr lang="ru-RU" sz="1400" dirty="0">
                <a:solidFill>
                  <a:sysClr val="windowText" lastClr="000000"/>
                </a:solidFill>
              </a:rPr>
              <a:t>%</a:t>
            </a:r>
          </a:p>
        </p:txBody>
      </p:sp>
      <p:pic>
        <p:nvPicPr>
          <p:cNvPr id="26626" name="Picture 2" descr="http://bhv-osvita.com/golovna/image/Ing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2714644" cy="2214578"/>
          </a:xfrm>
          <a:prstGeom prst="rect">
            <a:avLst/>
          </a:prstGeom>
          <a:noFill/>
        </p:spPr>
      </p:pic>
      <p:pic>
        <p:nvPicPr>
          <p:cNvPr id="26628" name="Picture 4" descr="http://shkolageo.ru/mpakard/%D0%A3%D1%80%D0%BE%D0%BA%2012%20%D0%9F%D0%BB%D0%B0%D0%BD%20%D0%9F%D0%BE%D0%BD%D1%8F%D1%82%D0%B8%D0%B5%20%D0%BE%20%D0%BA%D1%83%D0%BB%D1%8C%D1%82%D1%83%D1%80%D0%B5d/im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000108"/>
            <a:ext cx="2786082" cy="2214578"/>
          </a:xfrm>
          <a:prstGeom prst="rect">
            <a:avLst/>
          </a:prstGeom>
          <a:noFill/>
        </p:spPr>
      </p:pic>
      <p:pic>
        <p:nvPicPr>
          <p:cNvPr id="26630" name="Picture 6" descr="http://www.ukr-net.net/uploads/pages/pages-mSR1ab12q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000108"/>
            <a:ext cx="2428892" cy="2286016"/>
          </a:xfrm>
          <a:prstGeom prst="rect">
            <a:avLst/>
          </a:prstGeom>
          <a:noFill/>
        </p:spPr>
      </p:pic>
      <p:sp>
        <p:nvSpPr>
          <p:cNvPr id="15" name="Блок-схема: знак завершения 14"/>
          <p:cNvSpPr/>
          <p:nvPr/>
        </p:nvSpPr>
        <p:spPr>
          <a:xfrm>
            <a:off x="285720" y="3357562"/>
            <a:ext cx="2786082" cy="785818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2018=937863,5 тыс.руб.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2019=959229,3 тыс.руб.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3357554" y="3357562"/>
            <a:ext cx="2786082" cy="785818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2018=168656,4 тыс.руб.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2019=184943,1 тыс.руб.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6357950" y="3429000"/>
            <a:ext cx="2571768" cy="714380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2018=30064,6 тыс.руб.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2019=22781,0 тыс.руб.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8715404" y="1"/>
            <a:ext cx="428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</a:rPr>
              <a:t>4</a:t>
            </a: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142844" y="4214818"/>
          <a:ext cx="342902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3357554" y="4286256"/>
          <a:ext cx="307183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6072198" y="4143380"/>
          <a:ext cx="2928926" cy="2457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Стрелка вправо 22"/>
          <p:cNvSpPr/>
          <p:nvPr/>
        </p:nvSpPr>
        <p:spPr>
          <a:xfrm rot="1308684">
            <a:off x="6789770" y="4858373"/>
            <a:ext cx="1922274" cy="387557"/>
          </a:xfrm>
          <a:prstGeom prst="rightArrow">
            <a:avLst>
              <a:gd name="adj1" fmla="val 50000"/>
              <a:gd name="adj2" fmla="val 51538"/>
            </a:avLst>
          </a:prstGeom>
          <a:solidFill>
            <a:srgbClr val="FFFF00"/>
          </a:solidFill>
          <a:ln w="254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ysClr val="windowText" lastClr="000000"/>
                </a:solidFill>
              </a:rPr>
              <a:t>Снижение </a:t>
            </a:r>
            <a:r>
              <a:rPr lang="ru-RU" sz="1400" dirty="0">
                <a:solidFill>
                  <a:sysClr val="windowText" lastClr="000000"/>
                </a:solidFill>
              </a:rPr>
              <a:t>на </a:t>
            </a:r>
            <a:r>
              <a:rPr lang="ru-RU" sz="1400" dirty="0" smtClean="0">
                <a:solidFill>
                  <a:sysClr val="windowText" lastClr="000000"/>
                </a:solidFill>
              </a:rPr>
              <a:t> 24,2 </a:t>
            </a:r>
            <a:r>
              <a:rPr lang="ru-RU" sz="1400" dirty="0">
                <a:solidFill>
                  <a:sysClr val="windowText" lastClr="000000"/>
                </a:solidFill>
              </a:rPr>
              <a:t>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5403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ОТДЕЛЬНЫХ ОТРАСЛЕЙ ЭКОНОМИКИ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2018- 2019 годы</a:t>
            </a:r>
            <a:endParaRPr lang="ru-RU" sz="20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714744" y="3244334"/>
            <a:ext cx="98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endParaRPr lang="ru-RU" dirty="0"/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285720" y="3357562"/>
            <a:ext cx="2786082" cy="785818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2018=7660,4 </a:t>
            </a:r>
            <a:r>
              <a:rPr lang="ru-RU" sz="1400" b="1" dirty="0" err="1" smtClean="0">
                <a:solidFill>
                  <a:schemeClr val="tx1"/>
                </a:solidFill>
              </a:rPr>
              <a:t>тыс.руб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2019=7705,2 тыс.руб.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3357554" y="3357562"/>
            <a:ext cx="2786082" cy="785818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2018= 87648,0 тыс.руб.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2019=80094,0 тыс.руб.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6357950" y="3429000"/>
            <a:ext cx="2571768" cy="714380"/>
          </a:xfrm>
          <a:prstGeom prst="flowChartTerminator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2018=92850,6 тыс.руб.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2019=145665,2 тыс.руб.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8674" name="Picture 2" descr="http://norge.ru/file/mod_news/2014_08/lbn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2714644" cy="2071702"/>
          </a:xfrm>
          <a:prstGeom prst="rect">
            <a:avLst/>
          </a:prstGeom>
          <a:noFill/>
        </p:spPr>
      </p:pic>
      <p:pic>
        <p:nvPicPr>
          <p:cNvPr id="28676" name="Picture 4" descr="http://chepetsk.ru/gallery/albums/photodaily7/0012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071546"/>
            <a:ext cx="2928958" cy="2143140"/>
          </a:xfrm>
          <a:prstGeom prst="rect">
            <a:avLst/>
          </a:prstGeom>
          <a:noFill/>
        </p:spPr>
      </p:pic>
      <p:pic>
        <p:nvPicPr>
          <p:cNvPr id="28678" name="Picture 6" descr="http://orenburg.ru/upload/medialibrary/281/1331285120_reformazhkk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071546"/>
            <a:ext cx="2500330" cy="2143141"/>
          </a:xfrm>
          <a:prstGeom prst="rect">
            <a:avLst/>
          </a:prstGeom>
          <a:noFill/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8715404" y="1"/>
            <a:ext cx="428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</a:rPr>
              <a:t>5</a:t>
            </a:r>
            <a:endParaRPr lang="ru-RU" sz="1400" dirty="0">
              <a:latin typeface="Times New Roman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277704">
            <a:off x="4237231" y="4945858"/>
            <a:ext cx="1908773" cy="7028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ysClr val="windowText" lastClr="000000"/>
                </a:solidFill>
              </a:rPr>
              <a:t>Снижение на  8,6 </a:t>
            </a:r>
            <a:r>
              <a:rPr lang="ru-RU" sz="1400" dirty="0">
                <a:solidFill>
                  <a:sysClr val="windowText" lastClr="000000"/>
                </a:solidFill>
              </a:rPr>
              <a:t>%</a:t>
            </a:r>
          </a:p>
        </p:txBody>
      </p:sp>
      <p:sp>
        <p:nvSpPr>
          <p:cNvPr id="31" name="Стрелка вправо 30"/>
          <p:cNvSpPr/>
          <p:nvPr/>
        </p:nvSpPr>
        <p:spPr>
          <a:xfrm rot="20160392">
            <a:off x="6946973" y="4803331"/>
            <a:ext cx="1930675" cy="70358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Рост на 56,9 %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20625813">
            <a:off x="724933" y="4992224"/>
            <a:ext cx="1588849" cy="813355"/>
          </a:xfrm>
          <a:prstGeom prst="rightArrow">
            <a:avLst>
              <a:gd name="adj1" fmla="val 50000"/>
              <a:gd name="adj2" fmla="val 49282"/>
            </a:avLst>
          </a:prstGeom>
          <a:solidFill>
            <a:srgbClr val="FFFF00"/>
          </a:solidFill>
          <a:ln w="254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ysClr val="windowText" lastClr="000000"/>
                </a:solidFill>
              </a:rPr>
              <a:t>Рост  </a:t>
            </a:r>
            <a:r>
              <a:rPr lang="ru-RU" sz="1400" dirty="0">
                <a:solidFill>
                  <a:sysClr val="windowText" lastClr="000000"/>
                </a:solidFill>
              </a:rPr>
              <a:t>на </a:t>
            </a:r>
            <a:r>
              <a:rPr lang="ru-RU" sz="1400" dirty="0" smtClean="0">
                <a:solidFill>
                  <a:sysClr val="windowText" lastClr="000000"/>
                </a:solidFill>
              </a:rPr>
              <a:t>0,6 </a:t>
            </a:r>
            <a:r>
              <a:rPr lang="ru-RU" sz="1400" dirty="0">
                <a:solidFill>
                  <a:sysClr val="windowText" lastClr="000000"/>
                </a:solidFill>
              </a:rPr>
              <a:t>%</a:t>
            </a: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0" y="4429108"/>
          <a:ext cx="314324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2928926" y="4357694"/>
          <a:ext cx="3357586" cy="242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6143636" y="4643446"/>
          <a:ext cx="2857488" cy="208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4D26"/>
      </a:dk2>
      <a:lt2>
        <a:srgbClr val="FDF59C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4273</Words>
  <Application>Microsoft Office PowerPoint</Application>
  <PresentationFormat>Экран (4:3)</PresentationFormat>
  <Paragraphs>887</Paragraphs>
  <Slides>62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Тема Office</vt:lpstr>
      <vt:lpstr>Слайд</vt:lpstr>
      <vt:lpstr>Image</vt:lpstr>
      <vt:lpstr>Слайд 1</vt:lpstr>
      <vt:lpstr>Структура доходов муниципального образования «Колпашевский район» за 2019 год</vt:lpstr>
      <vt:lpstr>Слайд 3</vt:lpstr>
      <vt:lpstr>Слайд 4</vt:lpstr>
      <vt:lpstr>  Исполнение расходной части бюджета  МО «Колпашевский район» за 2019 год </vt:lpstr>
      <vt:lpstr>СТРУКТУРА РАСХОДОВ БЮДЖЕТА МО «КОЛПАШЕВКИЙ РАЙОН» ЗА  2019 год</vt:lpstr>
      <vt:lpstr>Слайд 7</vt:lpstr>
      <vt:lpstr>СОЦИАЛЬНО ЗНАЧИМЫЕ РАСХОДЫ ЗА 2018- 2019 годы</vt:lpstr>
      <vt:lpstr>РАСХОДЫ ОТДЕЛЬНЫХ ОТРАСЛЕЙ ЭКОНОМИКИ  ЗА 2018- 2019 годы</vt:lpstr>
      <vt:lpstr>Слайд 10</vt:lpstr>
      <vt:lpstr>Уровень среднемесячной заработной платы в муниципальном образовании «Колпашевский район»</vt:lpstr>
      <vt:lpstr>Слайд 12</vt:lpstr>
      <vt:lpstr>Слайд 13</vt:lpstr>
      <vt:lpstr>Финансовая помощь поселениям Колпашевского района в  2019 году(тыс.руб.)</vt:lpstr>
      <vt:lpstr>Слайд 15</vt:lpstr>
      <vt:lpstr>ОСНОВНЫЕ ПАРАМЕТРЫ БЮДЖЕТА МО «КОЛПАШЕВСКИЙ РАЙОН» ЗА  2019 год</vt:lpstr>
      <vt:lpstr>Динамика муниципального долга МО «Колпашевский район»</vt:lpstr>
      <vt:lpstr>     ОБРАЗОВАНИЕ </vt:lpstr>
      <vt:lpstr>Слайд 19</vt:lpstr>
      <vt:lpstr>Структура расходов ГРБС – Управление образования Администрации Колпашевского района за 2019 год </vt:lpstr>
      <vt:lpstr>Структура расходов муниципальных организаций дошкольного образования Колпашевского района за 2019 год</vt:lpstr>
      <vt:lpstr>Структура расходов муниципальных общеобразовательных организаций колпашевского района за 2019 год</vt:lpstr>
      <vt:lpstr>Структура расходов муниципальных организаций дополнительного образования колпашевского района за 2019 год </vt:lpstr>
      <vt:lpstr>Структура расходов муниципальных образовательных организаций колпашевского района на организацию отдыха обучающихся в 2019 году </vt:lpstr>
      <vt:lpstr>Реализация муниципальной программы «Развитие муниципальной системы образования Колпашевского района» в 2019 году </vt:lpstr>
      <vt:lpstr>Реализация муниципальной программы «Обеспечение безопасности населения Колпашевского района» в 2019 году</vt:lpstr>
      <vt:lpstr>Реализация муниципальных программ «Развитие молодежной политики, физической культуры и массового спорта на территории муниципального образования «Колпашевский район»   в 2019 году</vt:lpstr>
      <vt:lpstr>Динамика изменений заработной платы работников муниципальных образовательных организаций  Колпашевского района за 2017-2019 годы</vt:lpstr>
      <vt:lpstr>     КУЛЬТУРА, ФИЗИЧЕСКАЯ КУЛЬТУРА И СПОРТ, МОЛОДЕЖНАЯ ПОЛИТИКА И СОЦИАЛЬНЫЕ ВОПРОСЫ  </vt:lpstr>
      <vt:lpstr>Слайд 30</vt:lpstr>
      <vt:lpstr>Слайд 31</vt:lpstr>
      <vt:lpstr>Слайд 32</vt:lpstr>
      <vt:lpstr>Показатели деятельности муниципальных учреждений культуры Колпашевского района  </vt:lpstr>
      <vt:lpstr>Слайд 34</vt:lpstr>
      <vt:lpstr>ФИЗИЧЕСКАЯ КУЛЬТУРА И СПОРТ</vt:lpstr>
      <vt:lpstr>ФИЗИЧЕСКАЯ КУЛЬТУРА И СПОРТ</vt:lpstr>
      <vt:lpstr>Слайд 37</vt:lpstr>
      <vt:lpstr>Слайд 38</vt:lpstr>
      <vt:lpstr>Показатели деятельности  сферы  молодёжной политики</vt:lpstr>
      <vt:lpstr>Слайд 40</vt:lpstr>
      <vt:lpstr>Показатели деятельности сферы туризма</vt:lpstr>
      <vt:lpstr>Слайд 42</vt:lpstr>
      <vt:lpstr>Слайд 43</vt:lpstr>
      <vt:lpstr>     Предпринимательство и агропромышленный комплекс</vt:lpstr>
      <vt:lpstr>Слайд 45</vt:lpstr>
      <vt:lpstr> ОБЪЕМ ДЕНЕЖНЫХ СРЕДСТВ,  НАПРАВЛЕННЫХ НА РАЗВИТИЕ  ПРЕДПРИНИМАТЕЛЬСТВА  В 2019 ГОДУ, тыс. руб.</vt:lpstr>
      <vt:lpstr>Слайд 47</vt:lpstr>
      <vt:lpstr>   ОБЪЕМ ДЕНЕЖНЫХ СРЕДСТВ,  НАПРАВЛЕННЫХ НА ПОДДЕРЖКУ СЕЛЬСКОХОЗЯЙСТВЕННОГО ПРОИЗВОДСТВА В 2019 году</vt:lpstr>
      <vt:lpstr>Устойчивое развитие сельских территорий</vt:lpstr>
      <vt:lpstr>     Безопасность населения и гражданская оборона</vt:lpstr>
      <vt:lpstr>Слайд 51</vt:lpstr>
      <vt:lpstr>     Социальная политика, опека и попечительство</vt:lpstr>
      <vt:lpstr>Слайд 53</vt:lpstr>
      <vt:lpstr>Сопоставительная таблица объема денежных средств, израсходованных на предоставление жилых помещений,   и численность  детей-сирот, обеспеченных жильем  в 2017 -2019 гг.</vt:lpstr>
      <vt:lpstr>Охрана семьи и детства 2019 год</vt:lpstr>
      <vt:lpstr>     Дорожное хозяйство, транспорт и ЖКХ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А. Чуков</dc:creator>
  <cp:lastModifiedBy>Улусянц Татьяна Анатольевна</cp:lastModifiedBy>
  <cp:revision>452</cp:revision>
  <dcterms:created xsi:type="dcterms:W3CDTF">2014-02-21T02:53:10Z</dcterms:created>
  <dcterms:modified xsi:type="dcterms:W3CDTF">2020-05-20T08:39:50Z</dcterms:modified>
</cp:coreProperties>
</file>